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66" r:id="rId2"/>
    <p:sldId id="352" r:id="rId3"/>
    <p:sldId id="353" r:id="rId4"/>
    <p:sldId id="368" r:id="rId5"/>
    <p:sldId id="369" r:id="rId6"/>
    <p:sldId id="370" r:id="rId7"/>
    <p:sldId id="367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2DD5C-230F-4E4B-8131-F2F933D2489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61B0FDCC-4A5F-4C7F-A4F4-ECA49FF406EC}">
      <dgm:prSet phldrT="[Texto]" custT="1"/>
      <dgm:spPr/>
      <dgm:t>
        <a:bodyPr/>
        <a:lstStyle/>
        <a:p>
          <a:r>
            <a:rPr lang="pt-BR" sz="2400" dirty="0"/>
            <a:t>DEUS PAI</a:t>
          </a:r>
        </a:p>
      </dgm:t>
    </dgm:pt>
    <dgm:pt modelId="{C8BACA7C-D5CF-4E9A-83C0-EC522C71A2C9}" type="parTrans" cxnId="{5C42FFB4-2191-40FF-9F38-456C94F8D780}">
      <dgm:prSet/>
      <dgm:spPr/>
      <dgm:t>
        <a:bodyPr/>
        <a:lstStyle/>
        <a:p>
          <a:endParaRPr lang="pt-BR"/>
        </a:p>
      </dgm:t>
    </dgm:pt>
    <dgm:pt modelId="{F63A97C2-7397-4FDA-8E59-5252BE52F061}" type="sibTrans" cxnId="{5C42FFB4-2191-40FF-9F38-456C94F8D780}">
      <dgm:prSet/>
      <dgm:spPr/>
      <dgm:t>
        <a:bodyPr/>
        <a:lstStyle/>
        <a:p>
          <a:endParaRPr lang="pt-BR"/>
        </a:p>
      </dgm:t>
    </dgm:pt>
    <dgm:pt modelId="{B3B8F3D8-9F8C-4090-898A-A8A84EB29EF0}">
      <dgm:prSet phldrT="[Texto]" custT="1"/>
      <dgm:spPr/>
      <dgm:t>
        <a:bodyPr/>
        <a:lstStyle/>
        <a:p>
          <a:r>
            <a:rPr lang="pt-BR" sz="2400" dirty="0"/>
            <a:t>JESUS CRISTO</a:t>
          </a:r>
        </a:p>
      </dgm:t>
    </dgm:pt>
    <dgm:pt modelId="{E63CE54E-BA39-4DF6-AE98-BAB383BA497E}" type="parTrans" cxnId="{E3D54AA5-ACB2-4611-AD04-06518E1974C8}">
      <dgm:prSet/>
      <dgm:spPr/>
      <dgm:t>
        <a:bodyPr/>
        <a:lstStyle/>
        <a:p>
          <a:endParaRPr lang="pt-BR"/>
        </a:p>
      </dgm:t>
    </dgm:pt>
    <dgm:pt modelId="{17D2CE72-7FCD-4CAB-849C-30051FA0DEE9}" type="sibTrans" cxnId="{E3D54AA5-ACB2-4611-AD04-06518E1974C8}">
      <dgm:prSet/>
      <dgm:spPr/>
      <dgm:t>
        <a:bodyPr/>
        <a:lstStyle/>
        <a:p>
          <a:endParaRPr lang="pt-BR"/>
        </a:p>
      </dgm:t>
    </dgm:pt>
    <dgm:pt modelId="{11E38C0D-EAF9-454F-9D58-C1DF6A3CF8F9}">
      <dgm:prSet phldrT="[Texto]"/>
      <dgm:spPr/>
      <dgm:t>
        <a:bodyPr/>
        <a:lstStyle/>
        <a:p>
          <a:r>
            <a:rPr lang="pt-BR" b="1" i="1" dirty="0"/>
            <a:t>IGREJA</a:t>
          </a:r>
          <a:r>
            <a:rPr lang="pt-BR" dirty="0"/>
            <a:t>: 7 SACRAMENTOS + PALAVRA</a:t>
          </a:r>
        </a:p>
      </dgm:t>
    </dgm:pt>
    <dgm:pt modelId="{32C84C4F-6948-4DC6-8D12-55CEA6535C09}" type="parTrans" cxnId="{85F1752F-3050-4E85-B7F5-57DE785D8AA0}">
      <dgm:prSet/>
      <dgm:spPr/>
      <dgm:t>
        <a:bodyPr/>
        <a:lstStyle/>
        <a:p>
          <a:endParaRPr lang="pt-BR"/>
        </a:p>
      </dgm:t>
    </dgm:pt>
    <dgm:pt modelId="{6DFFEF78-10AB-4B32-AB91-6AB4770E10F5}" type="sibTrans" cxnId="{85F1752F-3050-4E85-B7F5-57DE785D8AA0}">
      <dgm:prSet/>
      <dgm:spPr/>
      <dgm:t>
        <a:bodyPr/>
        <a:lstStyle/>
        <a:p>
          <a:endParaRPr lang="pt-BR"/>
        </a:p>
      </dgm:t>
    </dgm:pt>
    <dgm:pt modelId="{A5E94FC3-1074-4A92-BBE1-E5280F97E1E5}" type="pres">
      <dgm:prSet presAssocID="{CB22DD5C-230F-4E4B-8131-F2F933D248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7660A4-C157-4CF3-9CF7-BDF54CF1D80A}" type="pres">
      <dgm:prSet presAssocID="{61B0FDCC-4A5F-4C7F-A4F4-ECA49FF406EC}" presName="hierRoot1" presStyleCnt="0"/>
      <dgm:spPr/>
    </dgm:pt>
    <dgm:pt modelId="{08F8D7A9-7481-4DF4-9A7E-0BA66069260A}" type="pres">
      <dgm:prSet presAssocID="{61B0FDCC-4A5F-4C7F-A4F4-ECA49FF406EC}" presName="composite" presStyleCnt="0"/>
      <dgm:spPr/>
    </dgm:pt>
    <dgm:pt modelId="{2F511215-9729-4454-9471-F76A24A908E7}" type="pres">
      <dgm:prSet presAssocID="{61B0FDCC-4A5F-4C7F-A4F4-ECA49FF406EC}" presName="background" presStyleLbl="node0" presStyleIdx="0" presStyleCnt="1"/>
      <dgm:spPr/>
    </dgm:pt>
    <dgm:pt modelId="{ECAF2F1D-794E-4061-9B5D-628AEE32D43D}" type="pres">
      <dgm:prSet presAssocID="{61B0FDCC-4A5F-4C7F-A4F4-ECA49FF406EC}" presName="text" presStyleLbl="fgAcc0" presStyleIdx="0" presStyleCnt="1" custLinFactNeighborX="1233" custLinFactNeighborY="-5824">
        <dgm:presLayoutVars>
          <dgm:chPref val="3"/>
        </dgm:presLayoutVars>
      </dgm:prSet>
      <dgm:spPr/>
    </dgm:pt>
    <dgm:pt modelId="{0B220DDA-D6F0-4991-9564-C3DE562C524D}" type="pres">
      <dgm:prSet presAssocID="{61B0FDCC-4A5F-4C7F-A4F4-ECA49FF406EC}" presName="hierChild2" presStyleCnt="0"/>
      <dgm:spPr/>
    </dgm:pt>
    <dgm:pt modelId="{828C9BAB-873B-4AD4-B0F5-05628B730C3D}" type="pres">
      <dgm:prSet presAssocID="{E63CE54E-BA39-4DF6-AE98-BAB383BA497E}" presName="Name10" presStyleLbl="parChTrans1D2" presStyleIdx="0" presStyleCnt="1"/>
      <dgm:spPr/>
    </dgm:pt>
    <dgm:pt modelId="{3C52AE49-F468-49C6-9C9B-408298762D12}" type="pres">
      <dgm:prSet presAssocID="{B3B8F3D8-9F8C-4090-898A-A8A84EB29EF0}" presName="hierRoot2" presStyleCnt="0"/>
      <dgm:spPr/>
    </dgm:pt>
    <dgm:pt modelId="{B950B486-7EFA-4BF0-B1CA-A39BC50055CE}" type="pres">
      <dgm:prSet presAssocID="{B3B8F3D8-9F8C-4090-898A-A8A84EB29EF0}" presName="composite2" presStyleCnt="0"/>
      <dgm:spPr/>
    </dgm:pt>
    <dgm:pt modelId="{B5280BC7-C8A4-4611-8A04-EC4C92ABC897}" type="pres">
      <dgm:prSet presAssocID="{B3B8F3D8-9F8C-4090-898A-A8A84EB29EF0}" presName="background2" presStyleLbl="node2" presStyleIdx="0" presStyleCnt="1"/>
      <dgm:spPr/>
    </dgm:pt>
    <dgm:pt modelId="{5251BC94-1F28-47B7-8810-727454892EEC}" type="pres">
      <dgm:prSet presAssocID="{B3B8F3D8-9F8C-4090-898A-A8A84EB29EF0}" presName="text2" presStyleLbl="fgAcc2" presStyleIdx="0" presStyleCnt="1" custScaleX="184154">
        <dgm:presLayoutVars>
          <dgm:chPref val="3"/>
        </dgm:presLayoutVars>
      </dgm:prSet>
      <dgm:spPr/>
    </dgm:pt>
    <dgm:pt modelId="{A77B32B6-5050-4DBB-9299-CADDB6AF0EF8}" type="pres">
      <dgm:prSet presAssocID="{B3B8F3D8-9F8C-4090-898A-A8A84EB29EF0}" presName="hierChild3" presStyleCnt="0"/>
      <dgm:spPr/>
    </dgm:pt>
    <dgm:pt modelId="{3C9038DA-5F5E-421B-BABC-57808E879BEB}" type="pres">
      <dgm:prSet presAssocID="{32C84C4F-6948-4DC6-8D12-55CEA6535C09}" presName="Name17" presStyleLbl="parChTrans1D3" presStyleIdx="0" presStyleCnt="1"/>
      <dgm:spPr/>
    </dgm:pt>
    <dgm:pt modelId="{EF93E51F-0607-4EF3-98BB-A418103018FD}" type="pres">
      <dgm:prSet presAssocID="{11E38C0D-EAF9-454F-9D58-C1DF6A3CF8F9}" presName="hierRoot3" presStyleCnt="0"/>
      <dgm:spPr/>
    </dgm:pt>
    <dgm:pt modelId="{CB87916F-2EC7-46DF-90D2-DE54DE5E32B4}" type="pres">
      <dgm:prSet presAssocID="{11E38C0D-EAF9-454F-9D58-C1DF6A3CF8F9}" presName="composite3" presStyleCnt="0"/>
      <dgm:spPr/>
    </dgm:pt>
    <dgm:pt modelId="{1EE594C9-A8FC-46B3-BE5B-03278889CEE7}" type="pres">
      <dgm:prSet presAssocID="{11E38C0D-EAF9-454F-9D58-C1DF6A3CF8F9}" presName="background3" presStyleLbl="node3" presStyleIdx="0" presStyleCnt="1"/>
      <dgm:spPr/>
    </dgm:pt>
    <dgm:pt modelId="{1CB44F0A-7962-4F0B-A1D8-247C29B3C021}" type="pres">
      <dgm:prSet presAssocID="{11E38C0D-EAF9-454F-9D58-C1DF6A3CF8F9}" presName="text3" presStyleLbl="fgAcc3" presStyleIdx="0" presStyleCnt="1" custScaleX="227840">
        <dgm:presLayoutVars>
          <dgm:chPref val="3"/>
        </dgm:presLayoutVars>
      </dgm:prSet>
      <dgm:spPr/>
    </dgm:pt>
    <dgm:pt modelId="{258906DF-7079-47A4-92B7-8AFB87E26D96}" type="pres">
      <dgm:prSet presAssocID="{11E38C0D-EAF9-454F-9D58-C1DF6A3CF8F9}" presName="hierChild4" presStyleCnt="0"/>
      <dgm:spPr/>
    </dgm:pt>
  </dgm:ptLst>
  <dgm:cxnLst>
    <dgm:cxn modelId="{B746401F-E25A-4669-8E52-2E3BAE4B6404}" type="presOf" srcId="{32C84C4F-6948-4DC6-8D12-55CEA6535C09}" destId="{3C9038DA-5F5E-421B-BABC-57808E879BEB}" srcOrd="0" destOrd="0" presId="urn:microsoft.com/office/officeart/2005/8/layout/hierarchy1"/>
    <dgm:cxn modelId="{85F1752F-3050-4E85-B7F5-57DE785D8AA0}" srcId="{B3B8F3D8-9F8C-4090-898A-A8A84EB29EF0}" destId="{11E38C0D-EAF9-454F-9D58-C1DF6A3CF8F9}" srcOrd="0" destOrd="0" parTransId="{32C84C4F-6948-4DC6-8D12-55CEA6535C09}" sibTransId="{6DFFEF78-10AB-4B32-AB91-6AB4770E10F5}"/>
    <dgm:cxn modelId="{EE2C1347-29DE-4738-A360-ACDA27500A81}" type="presOf" srcId="{B3B8F3D8-9F8C-4090-898A-A8A84EB29EF0}" destId="{5251BC94-1F28-47B7-8810-727454892EEC}" srcOrd="0" destOrd="0" presId="urn:microsoft.com/office/officeart/2005/8/layout/hierarchy1"/>
    <dgm:cxn modelId="{08A3D176-FC9E-4002-9F2C-EB865BF9DFFA}" type="presOf" srcId="{61B0FDCC-4A5F-4C7F-A4F4-ECA49FF406EC}" destId="{ECAF2F1D-794E-4061-9B5D-628AEE32D43D}" srcOrd="0" destOrd="0" presId="urn:microsoft.com/office/officeart/2005/8/layout/hierarchy1"/>
    <dgm:cxn modelId="{01DB5A90-99BB-4A16-B742-6B50417AD4B3}" type="presOf" srcId="{11E38C0D-EAF9-454F-9D58-C1DF6A3CF8F9}" destId="{1CB44F0A-7962-4F0B-A1D8-247C29B3C021}" srcOrd="0" destOrd="0" presId="urn:microsoft.com/office/officeart/2005/8/layout/hierarchy1"/>
    <dgm:cxn modelId="{F99D0399-33BE-4E20-8352-91BDCD7F493C}" type="presOf" srcId="{CB22DD5C-230F-4E4B-8131-F2F933D2489C}" destId="{A5E94FC3-1074-4A92-BBE1-E5280F97E1E5}" srcOrd="0" destOrd="0" presId="urn:microsoft.com/office/officeart/2005/8/layout/hierarchy1"/>
    <dgm:cxn modelId="{E3D54AA5-ACB2-4611-AD04-06518E1974C8}" srcId="{61B0FDCC-4A5F-4C7F-A4F4-ECA49FF406EC}" destId="{B3B8F3D8-9F8C-4090-898A-A8A84EB29EF0}" srcOrd="0" destOrd="0" parTransId="{E63CE54E-BA39-4DF6-AE98-BAB383BA497E}" sibTransId="{17D2CE72-7FCD-4CAB-849C-30051FA0DEE9}"/>
    <dgm:cxn modelId="{5C42FFB4-2191-40FF-9F38-456C94F8D780}" srcId="{CB22DD5C-230F-4E4B-8131-F2F933D2489C}" destId="{61B0FDCC-4A5F-4C7F-A4F4-ECA49FF406EC}" srcOrd="0" destOrd="0" parTransId="{C8BACA7C-D5CF-4E9A-83C0-EC522C71A2C9}" sibTransId="{F63A97C2-7397-4FDA-8E59-5252BE52F061}"/>
    <dgm:cxn modelId="{885F44E9-4C94-4C2E-9435-F17296938894}" type="presOf" srcId="{E63CE54E-BA39-4DF6-AE98-BAB383BA497E}" destId="{828C9BAB-873B-4AD4-B0F5-05628B730C3D}" srcOrd="0" destOrd="0" presId="urn:microsoft.com/office/officeart/2005/8/layout/hierarchy1"/>
    <dgm:cxn modelId="{22EB345B-719E-4727-B077-B020EBD29767}" type="presParOf" srcId="{A5E94FC3-1074-4A92-BBE1-E5280F97E1E5}" destId="{D77660A4-C157-4CF3-9CF7-BDF54CF1D80A}" srcOrd="0" destOrd="0" presId="urn:microsoft.com/office/officeart/2005/8/layout/hierarchy1"/>
    <dgm:cxn modelId="{686B1268-D972-48BC-82E0-D0B630576694}" type="presParOf" srcId="{D77660A4-C157-4CF3-9CF7-BDF54CF1D80A}" destId="{08F8D7A9-7481-4DF4-9A7E-0BA66069260A}" srcOrd="0" destOrd="0" presId="urn:microsoft.com/office/officeart/2005/8/layout/hierarchy1"/>
    <dgm:cxn modelId="{8E49733C-52C3-4906-9451-EB2CF7A2E3B9}" type="presParOf" srcId="{08F8D7A9-7481-4DF4-9A7E-0BA66069260A}" destId="{2F511215-9729-4454-9471-F76A24A908E7}" srcOrd="0" destOrd="0" presId="urn:microsoft.com/office/officeart/2005/8/layout/hierarchy1"/>
    <dgm:cxn modelId="{D9C54138-CD3E-4C85-A050-21AFAB47356E}" type="presParOf" srcId="{08F8D7A9-7481-4DF4-9A7E-0BA66069260A}" destId="{ECAF2F1D-794E-4061-9B5D-628AEE32D43D}" srcOrd="1" destOrd="0" presId="urn:microsoft.com/office/officeart/2005/8/layout/hierarchy1"/>
    <dgm:cxn modelId="{2A3132C9-37BB-4440-AF03-52E020001896}" type="presParOf" srcId="{D77660A4-C157-4CF3-9CF7-BDF54CF1D80A}" destId="{0B220DDA-D6F0-4991-9564-C3DE562C524D}" srcOrd="1" destOrd="0" presId="urn:microsoft.com/office/officeart/2005/8/layout/hierarchy1"/>
    <dgm:cxn modelId="{14F3C97A-87BF-4479-B826-2B4C6D07B4DB}" type="presParOf" srcId="{0B220DDA-D6F0-4991-9564-C3DE562C524D}" destId="{828C9BAB-873B-4AD4-B0F5-05628B730C3D}" srcOrd="0" destOrd="0" presId="urn:microsoft.com/office/officeart/2005/8/layout/hierarchy1"/>
    <dgm:cxn modelId="{6A7C4B10-99A9-4144-98D8-988F394D20A1}" type="presParOf" srcId="{0B220DDA-D6F0-4991-9564-C3DE562C524D}" destId="{3C52AE49-F468-49C6-9C9B-408298762D12}" srcOrd="1" destOrd="0" presId="urn:microsoft.com/office/officeart/2005/8/layout/hierarchy1"/>
    <dgm:cxn modelId="{EA016DDE-9DD9-48DD-BAE1-FAEB793C2AC0}" type="presParOf" srcId="{3C52AE49-F468-49C6-9C9B-408298762D12}" destId="{B950B486-7EFA-4BF0-B1CA-A39BC50055CE}" srcOrd="0" destOrd="0" presId="urn:microsoft.com/office/officeart/2005/8/layout/hierarchy1"/>
    <dgm:cxn modelId="{E67494ED-D366-4BD4-889F-EF8E97B55E93}" type="presParOf" srcId="{B950B486-7EFA-4BF0-B1CA-A39BC50055CE}" destId="{B5280BC7-C8A4-4611-8A04-EC4C92ABC897}" srcOrd="0" destOrd="0" presId="urn:microsoft.com/office/officeart/2005/8/layout/hierarchy1"/>
    <dgm:cxn modelId="{CEDE46FA-7E2C-4823-A255-B4E4C5BE0FA3}" type="presParOf" srcId="{B950B486-7EFA-4BF0-B1CA-A39BC50055CE}" destId="{5251BC94-1F28-47B7-8810-727454892EEC}" srcOrd="1" destOrd="0" presId="urn:microsoft.com/office/officeart/2005/8/layout/hierarchy1"/>
    <dgm:cxn modelId="{C2730666-AD6F-4C78-996B-A2B508495723}" type="presParOf" srcId="{3C52AE49-F468-49C6-9C9B-408298762D12}" destId="{A77B32B6-5050-4DBB-9299-CADDB6AF0EF8}" srcOrd="1" destOrd="0" presId="urn:microsoft.com/office/officeart/2005/8/layout/hierarchy1"/>
    <dgm:cxn modelId="{EB08A88A-FB9D-4CDA-B99B-21096B0D175A}" type="presParOf" srcId="{A77B32B6-5050-4DBB-9299-CADDB6AF0EF8}" destId="{3C9038DA-5F5E-421B-BABC-57808E879BEB}" srcOrd="0" destOrd="0" presId="urn:microsoft.com/office/officeart/2005/8/layout/hierarchy1"/>
    <dgm:cxn modelId="{3AA1C9F2-48F2-4B5C-972B-C9DC3D48EC9F}" type="presParOf" srcId="{A77B32B6-5050-4DBB-9299-CADDB6AF0EF8}" destId="{EF93E51F-0607-4EF3-98BB-A418103018FD}" srcOrd="1" destOrd="0" presId="urn:microsoft.com/office/officeart/2005/8/layout/hierarchy1"/>
    <dgm:cxn modelId="{61B55142-312F-4A22-96D4-00C8C4AA068E}" type="presParOf" srcId="{EF93E51F-0607-4EF3-98BB-A418103018FD}" destId="{CB87916F-2EC7-46DF-90D2-DE54DE5E32B4}" srcOrd="0" destOrd="0" presId="urn:microsoft.com/office/officeart/2005/8/layout/hierarchy1"/>
    <dgm:cxn modelId="{E9B4CB68-50F6-4924-90BA-2D6518003435}" type="presParOf" srcId="{CB87916F-2EC7-46DF-90D2-DE54DE5E32B4}" destId="{1EE594C9-A8FC-46B3-BE5B-03278889CEE7}" srcOrd="0" destOrd="0" presId="urn:microsoft.com/office/officeart/2005/8/layout/hierarchy1"/>
    <dgm:cxn modelId="{33147390-3E0D-4203-9E34-B0CF7D6D8730}" type="presParOf" srcId="{CB87916F-2EC7-46DF-90D2-DE54DE5E32B4}" destId="{1CB44F0A-7962-4F0B-A1D8-247C29B3C021}" srcOrd="1" destOrd="0" presId="urn:microsoft.com/office/officeart/2005/8/layout/hierarchy1"/>
    <dgm:cxn modelId="{B47E6A07-919B-46ED-AEE5-8BABC11701E0}" type="presParOf" srcId="{EF93E51F-0607-4EF3-98BB-A418103018FD}" destId="{258906DF-7079-47A4-92B7-8AFB87E26D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038DA-5F5E-421B-BABC-57808E879BEB}">
      <dsp:nvSpPr>
        <dsp:cNvPr id="0" name=""/>
        <dsp:cNvSpPr/>
      </dsp:nvSpPr>
      <dsp:spPr>
        <a:xfrm>
          <a:off x="2198585" y="2615467"/>
          <a:ext cx="91440" cy="4869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6925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C9BAB-873B-4AD4-B0F5-05628B730C3D}">
      <dsp:nvSpPr>
        <dsp:cNvPr id="0" name=""/>
        <dsp:cNvSpPr/>
      </dsp:nvSpPr>
      <dsp:spPr>
        <a:xfrm>
          <a:off x="2198585" y="1003481"/>
          <a:ext cx="91440" cy="548842"/>
        </a:xfrm>
        <a:custGeom>
          <a:avLst/>
          <a:gdLst/>
          <a:ahLst/>
          <a:cxnLst/>
          <a:rect l="0" t="0" r="0" b="0"/>
          <a:pathLst>
            <a:path>
              <a:moveTo>
                <a:pt x="66363" y="0"/>
              </a:moveTo>
              <a:lnTo>
                <a:pt x="66363" y="393742"/>
              </a:lnTo>
              <a:lnTo>
                <a:pt x="45720" y="393742"/>
              </a:lnTo>
              <a:lnTo>
                <a:pt x="45720" y="548842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11215-9729-4454-9471-F76A24A908E7}">
      <dsp:nvSpPr>
        <dsp:cNvPr id="0" name=""/>
        <dsp:cNvSpPr/>
      </dsp:nvSpPr>
      <dsp:spPr>
        <a:xfrm>
          <a:off x="1427827" y="-59661"/>
          <a:ext cx="1674241" cy="10631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F2F1D-794E-4061-9B5D-628AEE32D43D}">
      <dsp:nvSpPr>
        <dsp:cNvPr id="0" name=""/>
        <dsp:cNvSpPr/>
      </dsp:nvSpPr>
      <dsp:spPr>
        <a:xfrm>
          <a:off x="1613854" y="117064"/>
          <a:ext cx="1674241" cy="1063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DEUS PAI</a:t>
          </a:r>
        </a:p>
      </dsp:txBody>
      <dsp:txXfrm>
        <a:off x="1644992" y="148202"/>
        <a:ext cx="1611965" cy="1000867"/>
      </dsp:txXfrm>
    </dsp:sp>
    <dsp:sp modelId="{B5280BC7-C8A4-4611-8A04-EC4C92ABC897}">
      <dsp:nvSpPr>
        <dsp:cNvPr id="0" name=""/>
        <dsp:cNvSpPr/>
      </dsp:nvSpPr>
      <dsp:spPr>
        <a:xfrm>
          <a:off x="702713" y="1552324"/>
          <a:ext cx="3083182" cy="10631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1BC94-1F28-47B7-8810-727454892EEC}">
      <dsp:nvSpPr>
        <dsp:cNvPr id="0" name=""/>
        <dsp:cNvSpPr/>
      </dsp:nvSpPr>
      <dsp:spPr>
        <a:xfrm>
          <a:off x="888740" y="1729050"/>
          <a:ext cx="3083182" cy="1063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JESUS CRISTO</a:t>
          </a:r>
        </a:p>
      </dsp:txBody>
      <dsp:txXfrm>
        <a:off x="919878" y="1760188"/>
        <a:ext cx="3020906" cy="1000867"/>
      </dsp:txXfrm>
    </dsp:sp>
    <dsp:sp modelId="{1EE594C9-A8FC-46B3-BE5B-03278889CEE7}">
      <dsp:nvSpPr>
        <dsp:cNvPr id="0" name=""/>
        <dsp:cNvSpPr/>
      </dsp:nvSpPr>
      <dsp:spPr>
        <a:xfrm>
          <a:off x="337009" y="3102393"/>
          <a:ext cx="3814591" cy="1063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44F0A-7962-4F0B-A1D8-247C29B3C021}">
      <dsp:nvSpPr>
        <dsp:cNvPr id="0" name=""/>
        <dsp:cNvSpPr/>
      </dsp:nvSpPr>
      <dsp:spPr>
        <a:xfrm>
          <a:off x="523036" y="3279118"/>
          <a:ext cx="3814591" cy="1063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i="1" kern="1200" dirty="0"/>
            <a:t>IGREJA</a:t>
          </a:r>
          <a:r>
            <a:rPr lang="pt-BR" sz="2300" kern="1200" dirty="0"/>
            <a:t>: 7 SACRAMENTOS + PALAVRA</a:t>
          </a:r>
        </a:p>
      </dsp:txBody>
      <dsp:txXfrm>
        <a:off x="554174" y="3310256"/>
        <a:ext cx="3752315" cy="1000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699" y="66295"/>
            <a:ext cx="11655380" cy="218750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Paróquia de N. S. da Conceição</a:t>
            </a:r>
            <a:br>
              <a:rPr lang="pt-BR" sz="4000" b="1" dirty="0"/>
            </a:br>
            <a:r>
              <a:rPr lang="pt-BR" sz="4000" b="1" dirty="0"/>
              <a:t>Rio Bonito-RJ</a:t>
            </a:r>
            <a:br>
              <a:rPr lang="pt-BR" sz="4000" b="1" dirty="0"/>
            </a:br>
            <a:r>
              <a:rPr lang="pt-BR" sz="4000" b="1" dirty="0"/>
              <a:t>Encontros de Formação Permanente: Eclesiologia</a:t>
            </a:r>
          </a:p>
        </p:txBody>
      </p:sp>
      <p:pic>
        <p:nvPicPr>
          <p:cNvPr id="1026" name="Picture 2" descr="ParÃ³quia Nossa Senhora da ConceiÃ§Ã£o â Rio Boni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53" y="2253803"/>
            <a:ext cx="11958282" cy="437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812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2647" y="105269"/>
            <a:ext cx="8915399" cy="1017037"/>
          </a:xfrm>
        </p:spPr>
        <p:txBody>
          <a:bodyPr>
            <a:normAutofit/>
          </a:bodyPr>
          <a:lstStyle/>
          <a:p>
            <a:r>
              <a:rPr lang="pt-BR" dirty="0"/>
              <a:t>Igreja: Corpo de Cristo</a:t>
            </a:r>
            <a:endParaRPr lang="pt-BR" sz="31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AD53726-5EE0-F5ED-9EAE-FD20E9F5F558}"/>
              </a:ext>
            </a:extLst>
          </p:cNvPr>
          <p:cNvSpPr txBox="1"/>
          <p:nvPr/>
        </p:nvSpPr>
        <p:spPr>
          <a:xfrm>
            <a:off x="1744825" y="1122306"/>
            <a:ext cx="9750490" cy="3346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i="1" dirty="0"/>
              <a:t>A Igreja é comunhão com Cristo: </a:t>
            </a:r>
          </a:p>
          <a:p>
            <a:pPr>
              <a:lnSpc>
                <a:spcPct val="150000"/>
              </a:lnSpc>
            </a:pPr>
            <a:r>
              <a:rPr lang="pt-BR" sz="2400" i="1" dirty="0"/>
              <a:t>“Eu sou a videira e vós os ramos” (</a:t>
            </a:r>
            <a:r>
              <a:rPr lang="pt-BR" sz="2400" i="1" dirty="0" err="1"/>
              <a:t>Jo</a:t>
            </a:r>
            <a:r>
              <a:rPr lang="pt-BR" sz="2400" i="1" dirty="0"/>
              <a:t> 15,4)</a:t>
            </a:r>
          </a:p>
          <a:p>
            <a:pPr>
              <a:lnSpc>
                <a:spcPct val="150000"/>
              </a:lnSpc>
            </a:pPr>
            <a:r>
              <a:rPr lang="pt-BR" sz="2400" i="1" dirty="0"/>
              <a:t>“Quem come minha carne e bebe meu sangue permanece em mim e eu nele” (</a:t>
            </a:r>
            <a:r>
              <a:rPr lang="pt-BR" sz="2400" i="1" dirty="0" err="1"/>
              <a:t>Jo</a:t>
            </a:r>
            <a:r>
              <a:rPr lang="pt-BR" sz="2400" i="1" dirty="0"/>
              <a:t> 6,56)</a:t>
            </a:r>
          </a:p>
          <a:p>
            <a:pPr>
              <a:lnSpc>
                <a:spcPct val="150000"/>
              </a:lnSpc>
            </a:pPr>
            <a:r>
              <a:rPr lang="pt-BR" sz="2400" i="1" dirty="0"/>
              <a:t>Paulo: O que falta às tribulações de Cristo, completo na minha carne, por seu corpo que é a Igreja. (</a:t>
            </a:r>
            <a:r>
              <a:rPr lang="pt-BR" sz="2400" i="1" dirty="0" err="1"/>
              <a:t>Col</a:t>
            </a:r>
            <a:r>
              <a:rPr lang="pt-BR" sz="2400" i="1" dirty="0"/>
              <a:t> 1,24)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466B49D-853A-A636-96BA-121ACBEB0109}"/>
              </a:ext>
            </a:extLst>
          </p:cNvPr>
          <p:cNvSpPr txBox="1"/>
          <p:nvPr/>
        </p:nvSpPr>
        <p:spPr>
          <a:xfrm>
            <a:off x="1828800" y="4519199"/>
            <a:ext cx="9559246" cy="2316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“Corpo místico”: Mistério (</a:t>
            </a:r>
            <a:r>
              <a:rPr lang="pt-BR" sz="2400" dirty="0" err="1"/>
              <a:t>Mysterion</a:t>
            </a:r>
            <a:r>
              <a:rPr lang="pt-BR" sz="24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/>
              <a:t>Na Igreja antiga: a Eucaristia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err="1"/>
              <a:t>Séc</a:t>
            </a:r>
            <a:r>
              <a:rPr lang="pt-BR" sz="2400" dirty="0"/>
              <a:t> XII: A Igreja, o Corpo de Cristo que é produzido e que produz a Eucaristia.</a:t>
            </a:r>
          </a:p>
          <a:p>
            <a:pPr>
              <a:lnSpc>
                <a:spcPct val="150000"/>
              </a:lnSpc>
            </a:pP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368870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2647" y="105269"/>
            <a:ext cx="8915399" cy="1017037"/>
          </a:xfrm>
        </p:spPr>
        <p:txBody>
          <a:bodyPr>
            <a:normAutofit/>
          </a:bodyPr>
          <a:lstStyle/>
          <a:p>
            <a:r>
              <a:rPr lang="pt-BR" dirty="0"/>
              <a:t>Igreja: Corpo de Cristo</a:t>
            </a:r>
            <a:endParaRPr lang="pt-BR" sz="31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AD53726-5EE0-F5ED-9EAE-FD20E9F5F558}"/>
              </a:ext>
            </a:extLst>
          </p:cNvPr>
          <p:cNvSpPr txBox="1"/>
          <p:nvPr/>
        </p:nvSpPr>
        <p:spPr>
          <a:xfrm>
            <a:off x="1651519" y="1187621"/>
            <a:ext cx="10207689" cy="5008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i="1" dirty="0"/>
              <a:t>           </a:t>
            </a:r>
            <a:r>
              <a:rPr lang="pt-BR" sz="2400" b="1" i="1" dirty="0"/>
              <a:t>Principais Aspectos da Igreja-Corpo de Cristo: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i="1" dirty="0"/>
              <a:t>É comunhão de vida, e não comunhão psicológica</a:t>
            </a:r>
          </a:p>
          <a:p>
            <a:endParaRPr lang="pt-BR" sz="2400" i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i="1" dirty="0"/>
              <a:t>Unidade de todos os membros entre si, em Cristo:</a:t>
            </a:r>
          </a:p>
          <a:p>
            <a:r>
              <a:rPr lang="pt-BR" sz="2400" i="1" dirty="0"/>
              <a:t>Produz a caridade e vence todas as divisões</a:t>
            </a:r>
          </a:p>
          <a:p>
            <a:pPr>
              <a:lnSpc>
                <a:spcPct val="150000"/>
              </a:lnSpc>
            </a:pPr>
            <a:endParaRPr lang="pt-BR" sz="2400" i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i="1" dirty="0"/>
              <a:t>União do corpo não acaba com a diversidade dos membros</a:t>
            </a:r>
          </a:p>
          <a:p>
            <a:pPr>
              <a:lnSpc>
                <a:spcPct val="150000"/>
              </a:lnSpc>
            </a:pPr>
            <a:endParaRPr lang="pt-BR" sz="2400" i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i="1" dirty="0"/>
              <a:t>Continuidade histórica: a história da Igreja prolonga a de Jesus</a:t>
            </a:r>
          </a:p>
          <a:p>
            <a:pPr>
              <a:lnSpc>
                <a:spcPct val="150000"/>
              </a:lnSpc>
            </a:pP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339816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2647" y="105269"/>
            <a:ext cx="8915399" cy="1017037"/>
          </a:xfrm>
        </p:spPr>
        <p:txBody>
          <a:bodyPr>
            <a:normAutofit/>
          </a:bodyPr>
          <a:lstStyle/>
          <a:p>
            <a:r>
              <a:rPr lang="pt-BR" dirty="0"/>
              <a:t>Igreja: Corpo de Cristo</a:t>
            </a:r>
            <a:endParaRPr lang="pt-BR" sz="31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AD53726-5EE0-F5ED-9EAE-FD20E9F5F558}"/>
              </a:ext>
            </a:extLst>
          </p:cNvPr>
          <p:cNvSpPr txBox="1"/>
          <p:nvPr/>
        </p:nvSpPr>
        <p:spPr>
          <a:xfrm>
            <a:off x="1651519" y="1187621"/>
            <a:ext cx="102076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i="1" dirty="0"/>
              <a:t>           </a:t>
            </a:r>
            <a:r>
              <a:rPr lang="pt-BR" sz="2400" b="1" i="1" dirty="0"/>
              <a:t>Principais Aspectos da Igreja Corpo de Cristo: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i="1" dirty="0"/>
              <a:t>Deste corpo Cristo é a Cabeça: “Cristo é a cabeça do corpo que é a Igreja” (Cl 1,18)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B2A33DBA-A8CA-6635-AA5A-E428ED925B50}"/>
              </a:ext>
            </a:extLst>
          </p:cNvPr>
          <p:cNvSpPr/>
          <p:nvPr/>
        </p:nvSpPr>
        <p:spPr>
          <a:xfrm>
            <a:off x="1791478" y="3722914"/>
            <a:ext cx="2733869" cy="21460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Nos une à sua Páscoa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631B5CF3-22B6-C70D-850E-F4551A702C6A}"/>
              </a:ext>
            </a:extLst>
          </p:cNvPr>
          <p:cNvSpPr/>
          <p:nvPr/>
        </p:nvSpPr>
        <p:spPr>
          <a:xfrm>
            <a:off x="4893906" y="3722914"/>
            <a:ext cx="3722914" cy="21460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Provê nosso crescimento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5F820AD-4186-E995-3D36-01676BC9AF01}"/>
              </a:ext>
            </a:extLst>
          </p:cNvPr>
          <p:cNvSpPr/>
          <p:nvPr/>
        </p:nvSpPr>
        <p:spPr>
          <a:xfrm>
            <a:off x="8867192" y="3722914"/>
            <a:ext cx="3066661" cy="21460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Cristo e a Igreja: </a:t>
            </a:r>
            <a:r>
              <a:rPr lang="pt-BR" sz="3200" dirty="0" err="1"/>
              <a:t>Christus</a:t>
            </a:r>
            <a:r>
              <a:rPr lang="pt-BR" sz="3200" dirty="0"/>
              <a:t> </a:t>
            </a:r>
            <a:r>
              <a:rPr lang="pt-BR" sz="3200" dirty="0" err="1"/>
              <a:t>Totus</a:t>
            </a:r>
            <a:endParaRPr lang="pt-BR" sz="3200" dirty="0"/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E72B8F0B-4C62-B7F3-FF0D-78F0378DC68C}"/>
              </a:ext>
            </a:extLst>
          </p:cNvPr>
          <p:cNvCxnSpPr>
            <a:stCxn id="22" idx="2"/>
          </p:cNvCxnSpPr>
          <p:nvPr/>
        </p:nvCxnSpPr>
        <p:spPr>
          <a:xfrm flipH="1">
            <a:off x="4413380" y="2572616"/>
            <a:ext cx="2341984" cy="1047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3CBD47A3-1B50-A1A1-1AAE-2DAE6692EB7D}"/>
              </a:ext>
            </a:extLst>
          </p:cNvPr>
          <p:cNvCxnSpPr>
            <a:stCxn id="22" idx="2"/>
          </p:cNvCxnSpPr>
          <p:nvPr/>
        </p:nvCxnSpPr>
        <p:spPr>
          <a:xfrm>
            <a:off x="6755364" y="2572616"/>
            <a:ext cx="2360644" cy="1047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7A978D22-8D86-5FCF-18EF-4258BFAA2F75}"/>
              </a:ext>
            </a:extLst>
          </p:cNvPr>
          <p:cNvCxnSpPr>
            <a:stCxn id="22" idx="2"/>
          </p:cNvCxnSpPr>
          <p:nvPr/>
        </p:nvCxnSpPr>
        <p:spPr>
          <a:xfrm flipH="1">
            <a:off x="6755363" y="2572616"/>
            <a:ext cx="1" cy="973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711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2647" y="105269"/>
            <a:ext cx="8915399" cy="1017037"/>
          </a:xfrm>
        </p:spPr>
        <p:txBody>
          <a:bodyPr>
            <a:normAutofit/>
          </a:bodyPr>
          <a:lstStyle/>
          <a:p>
            <a:r>
              <a:rPr lang="pt-BR" dirty="0"/>
              <a:t>Igreja: Templo do E. Santo</a:t>
            </a:r>
            <a:endParaRPr lang="pt-BR" sz="3100" dirty="0"/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2ADB41D1-5396-D70D-0278-82E70660B8C3}"/>
              </a:ext>
            </a:extLst>
          </p:cNvPr>
          <p:cNvSpPr/>
          <p:nvPr/>
        </p:nvSpPr>
        <p:spPr>
          <a:xfrm>
            <a:off x="1399592" y="2416628"/>
            <a:ext cx="3097763" cy="151155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Creio em Deus Pai todo-poderoso, criador do céu e da terra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156DB704-1A47-51DE-FF3A-A09CD85577D4}"/>
              </a:ext>
            </a:extLst>
          </p:cNvPr>
          <p:cNvSpPr/>
          <p:nvPr/>
        </p:nvSpPr>
        <p:spPr>
          <a:xfrm>
            <a:off x="8895184" y="2397966"/>
            <a:ext cx="3097763" cy="151155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Creio no Espírito Santo.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56743A88-3098-5C8B-F801-2531F353D1DB}"/>
              </a:ext>
            </a:extLst>
          </p:cNvPr>
          <p:cNvSpPr/>
          <p:nvPr/>
        </p:nvSpPr>
        <p:spPr>
          <a:xfrm>
            <a:off x="5182411" y="2397965"/>
            <a:ext cx="3097763" cy="151155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Em Jesus Cristo, seu único filho, nosso Senhor...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9E1223A3-50E7-ACE6-CFC4-16588548745F}"/>
              </a:ext>
            </a:extLst>
          </p:cNvPr>
          <p:cNvSpPr/>
          <p:nvPr/>
        </p:nvSpPr>
        <p:spPr>
          <a:xfrm>
            <a:off x="1772815" y="4504053"/>
            <a:ext cx="2416629" cy="71845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Princípio criador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DEAD5857-0B7E-602A-4E46-A5B385E652D1}"/>
              </a:ext>
            </a:extLst>
          </p:cNvPr>
          <p:cNvSpPr/>
          <p:nvPr/>
        </p:nvSpPr>
        <p:spPr>
          <a:xfrm>
            <a:off x="5365474" y="4329404"/>
            <a:ext cx="2694245" cy="101751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Novo criador (Nova humanidade)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58CFD5B7-0F60-32D9-8D44-497EA31DB99E}"/>
              </a:ext>
            </a:extLst>
          </p:cNvPr>
          <p:cNvSpPr/>
          <p:nvPr/>
        </p:nvSpPr>
        <p:spPr>
          <a:xfrm>
            <a:off x="9235750" y="4459428"/>
            <a:ext cx="2416629" cy="7184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?</a:t>
            </a:r>
          </a:p>
        </p:txBody>
      </p:sp>
      <p:sp>
        <p:nvSpPr>
          <p:cNvPr id="15" name="Seta: para Baixo 14">
            <a:extLst>
              <a:ext uri="{FF2B5EF4-FFF2-40B4-BE49-F238E27FC236}">
                <a16:creationId xmlns:a16="http://schemas.microsoft.com/office/drawing/2014/main" id="{9D2FDB29-BE7D-D070-42A6-FD8C4D0E44DD}"/>
              </a:ext>
            </a:extLst>
          </p:cNvPr>
          <p:cNvSpPr/>
          <p:nvPr/>
        </p:nvSpPr>
        <p:spPr>
          <a:xfrm>
            <a:off x="2733869" y="4030824"/>
            <a:ext cx="261258" cy="29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: para Baixo 15">
            <a:extLst>
              <a:ext uri="{FF2B5EF4-FFF2-40B4-BE49-F238E27FC236}">
                <a16:creationId xmlns:a16="http://schemas.microsoft.com/office/drawing/2014/main" id="{1AAE4826-A0F3-4E74-4F60-23631C92E025}"/>
              </a:ext>
            </a:extLst>
          </p:cNvPr>
          <p:cNvSpPr/>
          <p:nvPr/>
        </p:nvSpPr>
        <p:spPr>
          <a:xfrm>
            <a:off x="6690049" y="4030824"/>
            <a:ext cx="195943" cy="29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: para Baixo 16">
            <a:extLst>
              <a:ext uri="{FF2B5EF4-FFF2-40B4-BE49-F238E27FC236}">
                <a16:creationId xmlns:a16="http://schemas.microsoft.com/office/drawing/2014/main" id="{8907A291-A3D8-33D0-2354-FAA136361306}"/>
              </a:ext>
            </a:extLst>
          </p:cNvPr>
          <p:cNvSpPr/>
          <p:nvPr/>
        </p:nvSpPr>
        <p:spPr>
          <a:xfrm>
            <a:off x="10235682" y="4030824"/>
            <a:ext cx="195943" cy="29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8FB57D93-8FD4-3B1C-2F23-2FD9FA75368A}"/>
              </a:ext>
            </a:extLst>
          </p:cNvPr>
          <p:cNvSpPr/>
          <p:nvPr/>
        </p:nvSpPr>
        <p:spPr>
          <a:xfrm>
            <a:off x="2864498" y="5614874"/>
            <a:ext cx="8033657" cy="11378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/>
              <a:t>Santa Igreja Católica, Comunhão dos Santos, Remissão dos pecados, ressurreição da carne, vida eterna.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1B3688B-88DF-103C-3054-365B204889A1}"/>
              </a:ext>
            </a:extLst>
          </p:cNvPr>
          <p:cNvSpPr txBox="1"/>
          <p:nvPr/>
        </p:nvSpPr>
        <p:spPr>
          <a:xfrm>
            <a:off x="5262465" y="1222283"/>
            <a:ext cx="2323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O Credo</a:t>
            </a:r>
          </a:p>
        </p:txBody>
      </p:sp>
    </p:spTree>
    <p:extLst>
      <p:ext uri="{BB962C8B-B14F-4D97-AF65-F5344CB8AC3E}">
        <p14:creationId xmlns:p14="http://schemas.microsoft.com/office/powerpoint/2010/main" val="676016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40802" y="49286"/>
            <a:ext cx="8915399" cy="1017037"/>
          </a:xfrm>
        </p:spPr>
        <p:txBody>
          <a:bodyPr>
            <a:normAutofit/>
          </a:bodyPr>
          <a:lstStyle/>
          <a:p>
            <a:r>
              <a:rPr lang="pt-BR" dirty="0"/>
              <a:t>Igreja: Templo do E. Santo</a:t>
            </a:r>
            <a:endParaRPr lang="pt-BR" sz="31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AD53726-5EE0-F5ED-9EAE-FD20E9F5F558}"/>
              </a:ext>
            </a:extLst>
          </p:cNvPr>
          <p:cNvSpPr txBox="1"/>
          <p:nvPr/>
        </p:nvSpPr>
        <p:spPr>
          <a:xfrm>
            <a:off x="5288902" y="1066323"/>
            <a:ext cx="1614196" cy="576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i="1" dirty="0"/>
              <a:t>O Credo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9A694DB-00EA-78F1-9787-31F93FDD3CAA}"/>
              </a:ext>
            </a:extLst>
          </p:cNvPr>
          <p:cNvSpPr txBox="1"/>
          <p:nvPr/>
        </p:nvSpPr>
        <p:spPr>
          <a:xfrm>
            <a:off x="4458478" y="1731738"/>
            <a:ext cx="343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Origem: Rito batismal antigo</a:t>
            </a:r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BBEE6761-D073-A4B4-8729-0EE0847133B5}"/>
              </a:ext>
            </a:extLst>
          </p:cNvPr>
          <p:cNvSpPr/>
          <p:nvPr/>
        </p:nvSpPr>
        <p:spPr>
          <a:xfrm>
            <a:off x="2466392" y="5250616"/>
            <a:ext cx="3629606" cy="109168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Crês no E. Santo?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1843EAB9-5F2B-332B-F8C7-E4022906FE3E}"/>
              </a:ext>
            </a:extLst>
          </p:cNvPr>
          <p:cNvSpPr/>
          <p:nvPr/>
        </p:nvSpPr>
        <p:spPr>
          <a:xfrm>
            <a:off x="2466392" y="2559698"/>
            <a:ext cx="3629608" cy="109168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Crês em Deus Pai?</a:t>
            </a: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ABFF76D0-3E3A-4806-D289-D7ED356A44ED}"/>
              </a:ext>
            </a:extLst>
          </p:cNvPr>
          <p:cNvSpPr/>
          <p:nvPr/>
        </p:nvSpPr>
        <p:spPr>
          <a:xfrm>
            <a:off x="2466391" y="3905157"/>
            <a:ext cx="3629607" cy="109168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Crês em Deus Filho?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E5E614A-D66B-6B23-EA6C-26D3D8EBC1F7}"/>
              </a:ext>
            </a:extLst>
          </p:cNvPr>
          <p:cNvSpPr/>
          <p:nvPr/>
        </p:nvSpPr>
        <p:spPr>
          <a:xfrm>
            <a:off x="6652727" y="2723279"/>
            <a:ext cx="3172408" cy="928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Primeira Imersão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03E7251-0CAF-7582-0555-B6579FFAC66D}"/>
              </a:ext>
            </a:extLst>
          </p:cNvPr>
          <p:cNvSpPr/>
          <p:nvPr/>
        </p:nvSpPr>
        <p:spPr>
          <a:xfrm>
            <a:off x="6652727" y="3964803"/>
            <a:ext cx="3172408" cy="928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Segunda Imersão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6ADAD03-F532-E361-9E4C-EA3787448028}"/>
              </a:ext>
            </a:extLst>
          </p:cNvPr>
          <p:cNvSpPr/>
          <p:nvPr/>
        </p:nvSpPr>
        <p:spPr>
          <a:xfrm>
            <a:off x="6652727" y="5327626"/>
            <a:ext cx="3172408" cy="928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Terceira Imersão</a:t>
            </a:r>
          </a:p>
        </p:txBody>
      </p:sp>
    </p:spTree>
    <p:extLst>
      <p:ext uri="{BB962C8B-B14F-4D97-AF65-F5344CB8AC3E}">
        <p14:creationId xmlns:p14="http://schemas.microsoft.com/office/powerpoint/2010/main" val="398120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40802" y="49286"/>
            <a:ext cx="8915399" cy="1017037"/>
          </a:xfrm>
        </p:spPr>
        <p:txBody>
          <a:bodyPr>
            <a:normAutofit/>
          </a:bodyPr>
          <a:lstStyle/>
          <a:p>
            <a:r>
              <a:rPr lang="pt-BR" dirty="0"/>
              <a:t>Igreja: Templo do E. Santo</a:t>
            </a:r>
            <a:endParaRPr lang="pt-BR" sz="31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AD53726-5EE0-F5ED-9EAE-FD20E9F5F558}"/>
              </a:ext>
            </a:extLst>
          </p:cNvPr>
          <p:cNvSpPr txBox="1"/>
          <p:nvPr/>
        </p:nvSpPr>
        <p:spPr>
          <a:xfrm>
            <a:off x="5288902" y="1066323"/>
            <a:ext cx="1614196" cy="576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i="1" dirty="0"/>
              <a:t>O Credo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9A694DB-00EA-78F1-9787-31F93FDD3CAA}"/>
              </a:ext>
            </a:extLst>
          </p:cNvPr>
          <p:cNvSpPr txBox="1"/>
          <p:nvPr/>
        </p:nvSpPr>
        <p:spPr>
          <a:xfrm>
            <a:off x="2219130" y="1710135"/>
            <a:ext cx="281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Em fins do séc. II:</a:t>
            </a:r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BBEE6761-D073-A4B4-8729-0EE0847133B5}"/>
              </a:ext>
            </a:extLst>
          </p:cNvPr>
          <p:cNvSpPr/>
          <p:nvPr/>
        </p:nvSpPr>
        <p:spPr>
          <a:xfrm>
            <a:off x="2326433" y="4457070"/>
            <a:ext cx="5007428" cy="186908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Crês também no E. Santo, no seio da santa Igreja*, para a ressurreição da carne?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1843EAB9-5F2B-332B-F8C7-E4022906FE3E}"/>
              </a:ext>
            </a:extLst>
          </p:cNvPr>
          <p:cNvSpPr/>
          <p:nvPr/>
        </p:nvSpPr>
        <p:spPr>
          <a:xfrm>
            <a:off x="2466391" y="2257782"/>
            <a:ext cx="3629608" cy="109168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Crês em Deus Pai?</a:t>
            </a: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ABFF76D0-3E3A-4806-D289-D7ED356A44ED}"/>
              </a:ext>
            </a:extLst>
          </p:cNvPr>
          <p:cNvSpPr/>
          <p:nvPr/>
        </p:nvSpPr>
        <p:spPr>
          <a:xfrm>
            <a:off x="2464836" y="3449241"/>
            <a:ext cx="3629607" cy="109168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Crês em Deus Filho?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E5E614A-D66B-6B23-EA6C-26D3D8EBC1F7}"/>
              </a:ext>
            </a:extLst>
          </p:cNvPr>
          <p:cNvSpPr/>
          <p:nvPr/>
        </p:nvSpPr>
        <p:spPr>
          <a:xfrm>
            <a:off x="6652727" y="2257782"/>
            <a:ext cx="3172408" cy="928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Primeira Imersão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03E7251-0CAF-7582-0555-B6579FFAC66D}"/>
              </a:ext>
            </a:extLst>
          </p:cNvPr>
          <p:cNvSpPr/>
          <p:nvPr/>
        </p:nvSpPr>
        <p:spPr>
          <a:xfrm>
            <a:off x="7100597" y="3575519"/>
            <a:ext cx="3172408" cy="928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Segunda Imersão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6ADAD03-F532-E361-9E4C-EA3787448028}"/>
              </a:ext>
            </a:extLst>
          </p:cNvPr>
          <p:cNvSpPr/>
          <p:nvPr/>
        </p:nvSpPr>
        <p:spPr>
          <a:xfrm>
            <a:off x="7545356" y="5219400"/>
            <a:ext cx="3172408" cy="928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Terceira Imersão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ABB7297-2BE0-3412-1D79-E023A8004A9F}"/>
              </a:ext>
            </a:extLst>
          </p:cNvPr>
          <p:cNvSpPr txBox="1"/>
          <p:nvPr/>
        </p:nvSpPr>
        <p:spPr>
          <a:xfrm>
            <a:off x="2464836" y="5916668"/>
            <a:ext cx="3517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*</a:t>
            </a:r>
            <a:r>
              <a:rPr lang="pt-BR" sz="2400" i="1" dirty="0" err="1"/>
              <a:t>en</a:t>
            </a:r>
            <a:r>
              <a:rPr lang="pt-BR" sz="2400" i="1" dirty="0"/>
              <a:t> te </a:t>
            </a:r>
            <a:r>
              <a:rPr lang="pt-BR" sz="2400" i="1" dirty="0" err="1"/>
              <a:t>hagia</a:t>
            </a:r>
            <a:r>
              <a:rPr lang="pt-BR" sz="2400" i="1" dirty="0"/>
              <a:t> </a:t>
            </a:r>
            <a:r>
              <a:rPr lang="pt-BR" sz="2400" i="1" dirty="0" err="1"/>
              <a:t>ekklesia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3660167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40802" y="49286"/>
            <a:ext cx="8915399" cy="1017037"/>
          </a:xfrm>
        </p:spPr>
        <p:txBody>
          <a:bodyPr>
            <a:normAutofit/>
          </a:bodyPr>
          <a:lstStyle/>
          <a:p>
            <a:r>
              <a:rPr lang="pt-BR" dirty="0"/>
              <a:t>Igreja: Templo do E. Santo</a:t>
            </a:r>
            <a:endParaRPr lang="pt-BR" sz="31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AD53726-5EE0-F5ED-9EAE-FD20E9F5F558}"/>
              </a:ext>
            </a:extLst>
          </p:cNvPr>
          <p:cNvSpPr txBox="1"/>
          <p:nvPr/>
        </p:nvSpPr>
        <p:spPr>
          <a:xfrm>
            <a:off x="5288902" y="1066323"/>
            <a:ext cx="1614196" cy="576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i="1" dirty="0"/>
              <a:t>O Credo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9A694DB-00EA-78F1-9787-31F93FDD3CAA}"/>
              </a:ext>
            </a:extLst>
          </p:cNvPr>
          <p:cNvSpPr txBox="1"/>
          <p:nvPr/>
        </p:nvSpPr>
        <p:spPr>
          <a:xfrm>
            <a:off x="2219130" y="1710135"/>
            <a:ext cx="78765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Creio no Espírito Santo</a:t>
            </a:r>
          </a:p>
          <a:p>
            <a:r>
              <a:rPr lang="pt-BR" sz="2800" b="1" i="1" dirty="0"/>
              <a:t>(que existe e opera)</a:t>
            </a:r>
            <a:r>
              <a:rPr lang="pt-BR" sz="2800" dirty="0"/>
              <a:t> na Santa Igreja Católica</a:t>
            </a:r>
          </a:p>
          <a:p>
            <a:r>
              <a:rPr lang="pt-BR" sz="2800" b="1" i="1" dirty="0"/>
              <a:t>(A qual é) </a:t>
            </a:r>
            <a:r>
              <a:rPr lang="pt-BR" sz="2800" dirty="0"/>
              <a:t>a comunhão dos Santos</a:t>
            </a:r>
          </a:p>
          <a:p>
            <a:r>
              <a:rPr lang="pt-BR" sz="2800" b="1" i="1" dirty="0"/>
              <a:t>(para que haja)</a:t>
            </a:r>
            <a:r>
              <a:rPr lang="pt-BR" sz="2800" dirty="0"/>
              <a:t> a remissão dos pecados</a:t>
            </a:r>
          </a:p>
          <a:p>
            <a:r>
              <a:rPr lang="pt-BR" sz="2800" b="1" dirty="0"/>
              <a:t>(em vista de)</a:t>
            </a:r>
            <a:r>
              <a:rPr lang="pt-BR" sz="2800" dirty="0"/>
              <a:t> a ressurreição da carne</a:t>
            </a:r>
          </a:p>
          <a:p>
            <a:r>
              <a:rPr lang="pt-BR" sz="2800" dirty="0"/>
              <a:t>E </a:t>
            </a:r>
            <a:r>
              <a:rPr lang="pt-BR" sz="2800" b="1" i="1" dirty="0"/>
              <a:t>(de) </a:t>
            </a:r>
            <a:r>
              <a:rPr lang="pt-BR" sz="2800" dirty="0"/>
              <a:t>a vida eterna.</a:t>
            </a:r>
          </a:p>
        </p:txBody>
      </p:sp>
    </p:spTree>
    <p:extLst>
      <p:ext uri="{BB962C8B-B14F-4D97-AF65-F5344CB8AC3E}">
        <p14:creationId xmlns:p14="http://schemas.microsoft.com/office/powerpoint/2010/main" val="413206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40802" y="49286"/>
            <a:ext cx="8915399" cy="1017037"/>
          </a:xfrm>
        </p:spPr>
        <p:txBody>
          <a:bodyPr>
            <a:normAutofit/>
          </a:bodyPr>
          <a:lstStyle/>
          <a:p>
            <a:r>
              <a:rPr lang="pt-BR" dirty="0"/>
              <a:t>Igreja: Templo do E. Santo</a:t>
            </a:r>
            <a:endParaRPr lang="pt-BR" sz="31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AD53726-5EE0-F5ED-9EAE-FD20E9F5F558}"/>
              </a:ext>
            </a:extLst>
          </p:cNvPr>
          <p:cNvSpPr txBox="1"/>
          <p:nvPr/>
        </p:nvSpPr>
        <p:spPr>
          <a:xfrm>
            <a:off x="3665375" y="1066323"/>
            <a:ext cx="5058747" cy="574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i="1" dirty="0"/>
              <a:t>Ação do Espírito Santo na Igreja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9A694DB-00EA-78F1-9787-31F93FDD3CAA}"/>
              </a:ext>
            </a:extLst>
          </p:cNvPr>
          <p:cNvSpPr txBox="1"/>
          <p:nvPr/>
        </p:nvSpPr>
        <p:spPr>
          <a:xfrm>
            <a:off x="2256452" y="1874728"/>
            <a:ext cx="95094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Opera a união de todas as partes do corpo (Cabeça e membros).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É o princípio de toda ação da Igreja.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O Espírito Santo faz da Igreja o Templo do Deus Vivo (CIC 797).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Leva a conhecer melhor o Cristo e o Pai, fortalecendo a fé.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Age de modo especial na hierarquia da Igreja.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Manifesta-se também nos carisma e nos dons.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60011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8D61A-51B3-CC5D-5818-E5C21AA2C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990" y="512143"/>
            <a:ext cx="3742562" cy="1280890"/>
          </a:xfrm>
        </p:spPr>
        <p:txBody>
          <a:bodyPr/>
          <a:lstStyle/>
          <a:p>
            <a:r>
              <a:rPr lang="pt-BR" dirty="0"/>
              <a:t>ECLESIOLOGIA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6AB0874-7788-5E02-9D9D-05C4C0768869}"/>
              </a:ext>
            </a:extLst>
          </p:cNvPr>
          <p:cNvSpPr/>
          <p:nvPr/>
        </p:nvSpPr>
        <p:spPr>
          <a:xfrm>
            <a:off x="2124294" y="2551837"/>
            <a:ext cx="87085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pt-BR" sz="5400" b="0" cap="none" spc="0" dirty="0">
                <a:ln w="0"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OBRIGADO E ATÉ A </a:t>
            </a:r>
            <a:r>
              <a:rPr lang="pt-BR" sz="5400" b="0" cap="none" spc="0" dirty="0">
                <a:ln w="57150"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PRÓXIMA</a:t>
            </a:r>
          </a:p>
        </p:txBody>
      </p:sp>
    </p:spTree>
    <p:extLst>
      <p:ext uri="{BB962C8B-B14F-4D97-AF65-F5344CB8AC3E}">
        <p14:creationId xmlns:p14="http://schemas.microsoft.com/office/powerpoint/2010/main" val="285798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680972" y="119891"/>
            <a:ext cx="9542685" cy="11455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/>
              <a:t>Eclesiologia: Fundamentos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37140" y="1400677"/>
            <a:ext cx="391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        </a:t>
            </a:r>
            <a:r>
              <a:rPr lang="pt-BR" sz="2800" b="1" dirty="0"/>
              <a:t>O termo “Igreja”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578440" y="2059143"/>
            <a:ext cx="5306096" cy="1949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/>
              <a:t>Hebraico; </a:t>
            </a:r>
            <a:r>
              <a:rPr lang="pt-BR" sz="2800" dirty="0" err="1"/>
              <a:t>Qahal</a:t>
            </a:r>
            <a:endParaRPr lang="pt-BR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/>
              <a:t>Grego: </a:t>
            </a:r>
            <a:r>
              <a:rPr lang="pt-BR" sz="2800" dirty="0" err="1"/>
              <a:t>Ekklesia</a:t>
            </a:r>
            <a:endParaRPr lang="pt-BR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/>
              <a:t>Assembleia, convocação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65547" y="5447763"/>
            <a:ext cx="424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err="1"/>
              <a:t>Iglesia</a:t>
            </a:r>
            <a:r>
              <a:rPr lang="pt-BR" sz="3200" dirty="0"/>
              <a:t>, </a:t>
            </a:r>
            <a:r>
              <a:rPr lang="pt-BR" sz="3200" dirty="0" err="1"/>
              <a:t>Eglise</a:t>
            </a:r>
            <a:r>
              <a:rPr lang="pt-BR" sz="3200" dirty="0"/>
              <a:t>, Igreja.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F74C8B26-3015-4D2E-16E3-08FBA37DC35E}"/>
              </a:ext>
            </a:extLst>
          </p:cNvPr>
          <p:cNvCxnSpPr>
            <a:cxnSpLocks/>
          </p:cNvCxnSpPr>
          <p:nvPr/>
        </p:nvCxnSpPr>
        <p:spPr>
          <a:xfrm>
            <a:off x="7109927" y="5740150"/>
            <a:ext cx="1816359" cy="39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DEA5C36E-1B7B-9091-4A7D-0F2BBDAC1176}"/>
              </a:ext>
            </a:extLst>
          </p:cNvPr>
          <p:cNvSpPr txBox="1"/>
          <p:nvPr/>
        </p:nvSpPr>
        <p:spPr>
          <a:xfrm>
            <a:off x="9042879" y="5509317"/>
            <a:ext cx="23114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/>
              <a:t>Eclesiologia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210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680972" y="119891"/>
            <a:ext cx="9542685" cy="11455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/>
              <a:t>Eclesiologia</a:t>
            </a:r>
          </a:p>
        </p:txBody>
      </p:sp>
      <p:sp>
        <p:nvSpPr>
          <p:cNvPr id="4" name="Elipse 3"/>
          <p:cNvSpPr/>
          <p:nvPr/>
        </p:nvSpPr>
        <p:spPr>
          <a:xfrm>
            <a:off x="2229403" y="1010268"/>
            <a:ext cx="3976813" cy="285248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Jesus quis fundar uma Igreja?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163F168-3130-530D-585A-B6F959738D73}"/>
              </a:ext>
            </a:extLst>
          </p:cNvPr>
          <p:cNvSpPr/>
          <p:nvPr/>
        </p:nvSpPr>
        <p:spPr>
          <a:xfrm>
            <a:off x="7032171" y="1079115"/>
            <a:ext cx="4344955" cy="25223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Quando fundou?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12766A9-1564-C570-E49C-3C544BFD8D67}"/>
              </a:ext>
            </a:extLst>
          </p:cNvPr>
          <p:cNvSpPr/>
          <p:nvPr/>
        </p:nvSpPr>
        <p:spPr>
          <a:xfrm>
            <a:off x="4571387" y="4170783"/>
            <a:ext cx="4367340" cy="238863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Tá na Bíblia?</a:t>
            </a:r>
          </a:p>
        </p:txBody>
      </p:sp>
    </p:spTree>
    <p:extLst>
      <p:ext uri="{BB962C8B-B14F-4D97-AF65-F5344CB8AC3E}">
        <p14:creationId xmlns:p14="http://schemas.microsoft.com/office/powerpoint/2010/main" val="293750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680972" y="119891"/>
            <a:ext cx="9542685" cy="11455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/>
              <a:t>AS FASES DE FUNDAÇÃO DA IGREJA</a:t>
            </a:r>
          </a:p>
        </p:txBody>
      </p:sp>
      <p:sp>
        <p:nvSpPr>
          <p:cNvPr id="4" name="Elipse 3"/>
          <p:cNvSpPr/>
          <p:nvPr/>
        </p:nvSpPr>
        <p:spPr>
          <a:xfrm>
            <a:off x="1933478" y="2869234"/>
            <a:ext cx="9088016" cy="3312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err="1"/>
              <a:t>Mt</a:t>
            </a:r>
            <a:r>
              <a:rPr lang="pt-BR" sz="4400" dirty="0"/>
              <a:t> 16,18: Tu és Pedro e sobre esta pedra eu edificarei a minha Igreja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DD0EEA0F-E666-9820-EF37-FA6160E248E5}"/>
              </a:ext>
            </a:extLst>
          </p:cNvPr>
          <p:cNvSpPr txBox="1">
            <a:spLocks/>
          </p:cNvSpPr>
          <p:nvPr/>
        </p:nvSpPr>
        <p:spPr>
          <a:xfrm>
            <a:off x="1478809" y="1723694"/>
            <a:ext cx="9542685" cy="11455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/>
              <a:t>Primeira Fase: </a:t>
            </a:r>
            <a:r>
              <a:rPr lang="pt-BR" sz="4000" b="1" i="1" dirty="0"/>
              <a:t>Promessa</a:t>
            </a:r>
          </a:p>
        </p:txBody>
      </p:sp>
    </p:spTree>
    <p:extLst>
      <p:ext uri="{BB962C8B-B14F-4D97-AF65-F5344CB8AC3E}">
        <p14:creationId xmlns:p14="http://schemas.microsoft.com/office/powerpoint/2010/main" val="101960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680972" y="119891"/>
            <a:ext cx="9542685" cy="11455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/>
              <a:t>AS FASES DE FUNDAÇÃO DA IGREJA</a:t>
            </a:r>
          </a:p>
          <a:p>
            <a:endParaRPr lang="pt-BR" sz="4000" dirty="0"/>
          </a:p>
        </p:txBody>
      </p:sp>
      <p:sp>
        <p:nvSpPr>
          <p:cNvPr id="4" name="Elipse 3"/>
          <p:cNvSpPr/>
          <p:nvPr/>
        </p:nvSpPr>
        <p:spPr>
          <a:xfrm>
            <a:off x="2496714" y="1983677"/>
            <a:ext cx="8227559" cy="244921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Sangue e água do lado de Jesus: Eucaristia e Batismo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DD0EEA0F-E666-9820-EF37-FA6160E248E5}"/>
              </a:ext>
            </a:extLst>
          </p:cNvPr>
          <p:cNvSpPr txBox="1">
            <a:spLocks/>
          </p:cNvSpPr>
          <p:nvPr/>
        </p:nvSpPr>
        <p:spPr>
          <a:xfrm>
            <a:off x="1525462" y="1126535"/>
            <a:ext cx="9542685" cy="11455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/>
              <a:t>Segunda Fase: </a:t>
            </a:r>
            <a:r>
              <a:rPr lang="pt-BR" sz="4000" b="1" i="1" dirty="0"/>
              <a:t>Realização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4288563-EE18-EC44-C6C1-3FAAE55D2C02}"/>
              </a:ext>
            </a:extLst>
          </p:cNvPr>
          <p:cNvSpPr txBox="1">
            <a:spLocks/>
          </p:cNvSpPr>
          <p:nvPr/>
        </p:nvSpPr>
        <p:spPr>
          <a:xfrm>
            <a:off x="2191046" y="5151138"/>
            <a:ext cx="9542685" cy="17068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800" b="1" i="1" dirty="0"/>
              <a:t>Da mesma forma que Eva foi formada do lado de Adão adormecido, assim a Igreja nasceu do coração traspassado de Cristo morto na Cruz. </a:t>
            </a:r>
            <a:r>
              <a:rPr lang="pt-BR" sz="2800" dirty="0"/>
              <a:t>S. Ambrósio</a:t>
            </a:r>
          </a:p>
        </p:txBody>
      </p:sp>
    </p:spTree>
    <p:extLst>
      <p:ext uri="{BB962C8B-B14F-4D97-AF65-F5344CB8AC3E}">
        <p14:creationId xmlns:p14="http://schemas.microsoft.com/office/powerpoint/2010/main" val="325008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680972" y="119891"/>
            <a:ext cx="9542685" cy="11455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/>
              <a:t>AS FASES DE FUNDAÇÃO DA IGREJA</a:t>
            </a:r>
          </a:p>
          <a:p>
            <a:endParaRPr lang="pt-BR" sz="4000" dirty="0"/>
          </a:p>
        </p:txBody>
      </p:sp>
      <p:sp>
        <p:nvSpPr>
          <p:cNvPr id="4" name="Elipse 3"/>
          <p:cNvSpPr/>
          <p:nvPr/>
        </p:nvSpPr>
        <p:spPr>
          <a:xfrm>
            <a:off x="2496715" y="1983678"/>
            <a:ext cx="7589678" cy="192585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/>
              <a:t>Pentecostes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DD0EEA0F-E666-9820-EF37-FA6160E248E5}"/>
              </a:ext>
            </a:extLst>
          </p:cNvPr>
          <p:cNvSpPr txBox="1">
            <a:spLocks/>
          </p:cNvSpPr>
          <p:nvPr/>
        </p:nvSpPr>
        <p:spPr>
          <a:xfrm>
            <a:off x="1525462" y="1126535"/>
            <a:ext cx="9542685" cy="11455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/>
              <a:t>Terceira Fase: </a:t>
            </a:r>
            <a:r>
              <a:rPr lang="pt-BR" sz="4000" b="1" i="1" dirty="0"/>
              <a:t>Manifestação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4288563-EE18-EC44-C6C1-3FAAE55D2C02}"/>
              </a:ext>
            </a:extLst>
          </p:cNvPr>
          <p:cNvSpPr txBox="1">
            <a:spLocks/>
          </p:cNvSpPr>
          <p:nvPr/>
        </p:nvSpPr>
        <p:spPr>
          <a:xfrm>
            <a:off x="2191046" y="4199415"/>
            <a:ext cx="9542685" cy="17068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800" b="1" i="1" dirty="0"/>
              <a:t>Em Pentecostes “a Igreja se manifestou publicamente diante da multidão e começou a difusão do Evangelho com a pregação”. </a:t>
            </a:r>
            <a:r>
              <a:rPr lang="pt-BR" sz="2800" dirty="0"/>
              <a:t>Ad Gentes 4</a:t>
            </a:r>
          </a:p>
        </p:txBody>
      </p:sp>
    </p:spTree>
    <p:extLst>
      <p:ext uri="{BB962C8B-B14F-4D97-AF65-F5344CB8AC3E}">
        <p14:creationId xmlns:p14="http://schemas.microsoft.com/office/powerpoint/2010/main" val="66818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43438" y="363894"/>
            <a:ext cx="8915399" cy="1716833"/>
          </a:xfrm>
        </p:spPr>
        <p:txBody>
          <a:bodyPr>
            <a:normAutofit fontScale="90000"/>
          </a:bodyPr>
          <a:lstStyle/>
          <a:p>
            <a:r>
              <a:rPr lang="pt-BR" dirty="0"/>
              <a:t>Igreja como Sacramento</a:t>
            </a:r>
            <a:br>
              <a:rPr lang="pt-BR" dirty="0"/>
            </a:br>
            <a:r>
              <a:rPr lang="pt-BR" sz="3100" dirty="0" err="1"/>
              <a:t>Sacramento</a:t>
            </a:r>
            <a:r>
              <a:rPr lang="pt-BR" sz="3100" dirty="0"/>
              <a:t>: sinal visível de uma realidade invisível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87238" y="2188061"/>
            <a:ext cx="5685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Cristo nos deixa sua </a:t>
            </a:r>
            <a:r>
              <a:rPr lang="pt-BR" sz="3600" b="1" i="1" dirty="0"/>
              <a:t>palavra</a:t>
            </a:r>
            <a:r>
              <a:rPr lang="pt-BR" sz="3600" dirty="0"/>
              <a:t> e sua </a:t>
            </a:r>
            <a:r>
              <a:rPr lang="pt-BR" sz="3600" b="1" i="1" dirty="0"/>
              <a:t>presença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880804255"/>
              </p:ext>
            </p:extLst>
          </p:nvPr>
        </p:nvGraphicFramePr>
        <p:xfrm>
          <a:off x="7072604" y="1860339"/>
          <a:ext cx="4674637" cy="4344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70DF6287-28FA-B2B1-E719-2BFAAE8DF8F9}"/>
              </a:ext>
            </a:extLst>
          </p:cNvPr>
          <p:cNvSpPr txBox="1"/>
          <p:nvPr/>
        </p:nvSpPr>
        <p:spPr>
          <a:xfrm>
            <a:off x="1940854" y="3847419"/>
            <a:ext cx="3716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Palavra + sinal: </a:t>
            </a:r>
            <a:r>
              <a:rPr lang="pt-BR" sz="3600" b="1" i="1" dirty="0"/>
              <a:t>Comunidade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4B6BB4FF-67FB-981E-1141-20BF553BE063}"/>
              </a:ext>
            </a:extLst>
          </p:cNvPr>
          <p:cNvCxnSpPr>
            <a:cxnSpLocks/>
          </p:cNvCxnSpPr>
          <p:nvPr/>
        </p:nvCxnSpPr>
        <p:spPr>
          <a:xfrm>
            <a:off x="5113176" y="4777273"/>
            <a:ext cx="2183363" cy="729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3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2647" y="105269"/>
            <a:ext cx="8915399" cy="1017037"/>
          </a:xfrm>
        </p:spPr>
        <p:txBody>
          <a:bodyPr>
            <a:normAutofit/>
          </a:bodyPr>
          <a:lstStyle/>
          <a:p>
            <a:r>
              <a:rPr lang="pt-BR" dirty="0"/>
              <a:t>Igreja: Povo de Deus</a:t>
            </a:r>
            <a:endParaRPr lang="pt-BR" sz="31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9E90676-E283-32D5-1D79-9F8733EE5D2E}"/>
              </a:ext>
            </a:extLst>
          </p:cNvPr>
          <p:cNvSpPr txBox="1">
            <a:spLocks/>
          </p:cNvSpPr>
          <p:nvPr/>
        </p:nvSpPr>
        <p:spPr>
          <a:xfrm>
            <a:off x="2472647" y="1122306"/>
            <a:ext cx="8915399" cy="10170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dirty="0"/>
              <a:t>Criação         Pecado       Povo eleito (Israel – Antiga Aliança)         Cristo          Igreja (Novo Israel)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1AA50D93-0DBB-2886-B8C4-2E017153C85E}"/>
              </a:ext>
            </a:extLst>
          </p:cNvPr>
          <p:cNvCxnSpPr>
            <a:cxnSpLocks/>
          </p:cNvCxnSpPr>
          <p:nvPr/>
        </p:nvCxnSpPr>
        <p:spPr>
          <a:xfrm>
            <a:off x="4098472" y="1548882"/>
            <a:ext cx="468086" cy="9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F4762501-56A1-8AD3-9F8F-1565ADA451AE}"/>
              </a:ext>
            </a:extLst>
          </p:cNvPr>
          <p:cNvCxnSpPr>
            <a:cxnSpLocks/>
          </p:cNvCxnSpPr>
          <p:nvPr/>
        </p:nvCxnSpPr>
        <p:spPr>
          <a:xfrm>
            <a:off x="6276392" y="1548882"/>
            <a:ext cx="4478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FEF6AEA9-75A0-00E9-68C0-6A79CA1CFCC9}"/>
              </a:ext>
            </a:extLst>
          </p:cNvPr>
          <p:cNvCxnSpPr/>
          <p:nvPr/>
        </p:nvCxnSpPr>
        <p:spPr>
          <a:xfrm>
            <a:off x="6052457" y="1869233"/>
            <a:ext cx="4478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9F77C4E9-218B-E0B8-4B87-88344D5AFBC8}"/>
              </a:ext>
            </a:extLst>
          </p:cNvPr>
          <p:cNvCxnSpPr/>
          <p:nvPr/>
        </p:nvCxnSpPr>
        <p:spPr>
          <a:xfrm>
            <a:off x="4201887" y="1869233"/>
            <a:ext cx="4478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87323DB-A779-9DB9-E121-FFAA52427A89}"/>
              </a:ext>
            </a:extLst>
          </p:cNvPr>
          <p:cNvSpPr txBox="1"/>
          <p:nvPr/>
        </p:nvSpPr>
        <p:spPr>
          <a:xfrm>
            <a:off x="2619013" y="3156380"/>
            <a:ext cx="8344456" cy="3346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Povo “de Deus”. Mas Deus não pertence a nenhum povo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Pertença: nascimento “ do alto”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Chefe (Cabeça): Jesus Cristo (Messias – ungido): povo messiânico.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Lei: Nova Lei do Amor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AD53726-5EE0-F5ED-9EAE-FD20E9F5F558}"/>
              </a:ext>
            </a:extLst>
          </p:cNvPr>
          <p:cNvSpPr txBox="1"/>
          <p:nvPr/>
        </p:nvSpPr>
        <p:spPr>
          <a:xfrm>
            <a:off x="3637362" y="2450363"/>
            <a:ext cx="6173799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i="1" dirty="0"/>
              <a:t>Características do Povo de Deus:</a:t>
            </a:r>
          </a:p>
        </p:txBody>
      </p:sp>
    </p:spTree>
    <p:extLst>
      <p:ext uri="{BB962C8B-B14F-4D97-AF65-F5344CB8AC3E}">
        <p14:creationId xmlns:p14="http://schemas.microsoft.com/office/powerpoint/2010/main" val="310292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2647" y="105269"/>
            <a:ext cx="8915399" cy="1017037"/>
          </a:xfrm>
        </p:spPr>
        <p:txBody>
          <a:bodyPr>
            <a:normAutofit/>
          </a:bodyPr>
          <a:lstStyle/>
          <a:p>
            <a:r>
              <a:rPr lang="pt-BR" dirty="0"/>
              <a:t>Igreja: Povo de Deus</a:t>
            </a:r>
            <a:endParaRPr lang="pt-BR" sz="31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87323DB-A779-9DB9-E121-FFAA52427A89}"/>
              </a:ext>
            </a:extLst>
          </p:cNvPr>
          <p:cNvSpPr txBox="1"/>
          <p:nvPr/>
        </p:nvSpPr>
        <p:spPr>
          <a:xfrm>
            <a:off x="2628343" y="2527087"/>
            <a:ext cx="8344456" cy="2238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Missão: Ser sal da Terra e luz do Mundo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Meta: Reino de Deus, iniciado na terra e consumado por Deus mesmo no fim dos tempos.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AD53726-5EE0-F5ED-9EAE-FD20E9F5F558}"/>
              </a:ext>
            </a:extLst>
          </p:cNvPr>
          <p:cNvSpPr txBox="1"/>
          <p:nvPr/>
        </p:nvSpPr>
        <p:spPr>
          <a:xfrm>
            <a:off x="2628343" y="1357088"/>
            <a:ext cx="7176817" cy="65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i="1" dirty="0"/>
              <a:t>Características do Povo de Deus, cont.: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466B49D-853A-A636-96BA-121ACBEB0109}"/>
              </a:ext>
            </a:extLst>
          </p:cNvPr>
          <p:cNvSpPr txBox="1"/>
          <p:nvPr/>
        </p:nvSpPr>
        <p:spPr>
          <a:xfrm>
            <a:off x="3220594" y="4519199"/>
            <a:ext cx="6173799" cy="65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i="1" dirty="0"/>
              <a:t>Povo sacerdotal, profético e régio </a:t>
            </a:r>
          </a:p>
        </p:txBody>
      </p:sp>
    </p:spTree>
    <p:extLst>
      <p:ext uri="{BB962C8B-B14F-4D97-AF65-F5344CB8AC3E}">
        <p14:creationId xmlns:p14="http://schemas.microsoft.com/office/powerpoint/2010/main" val="431665626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1710</TotalTime>
  <Words>840</Words>
  <Application>Microsoft Office PowerPoint</Application>
  <PresentationFormat>Widescreen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Wingdings</vt:lpstr>
      <vt:lpstr>Wingdings 3</vt:lpstr>
      <vt:lpstr>Cacho</vt:lpstr>
      <vt:lpstr>Paróquia de N. S. da Conceição Rio Bonito-RJ Encontros de Formação Permanente: Eclesiologia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Igreja como Sacramento Sacramento: sinal visível de uma realidade invisível</vt:lpstr>
      <vt:lpstr>Igreja: Povo de Deus</vt:lpstr>
      <vt:lpstr>Igreja: Povo de Deus</vt:lpstr>
      <vt:lpstr>Igreja: Corpo de Cristo</vt:lpstr>
      <vt:lpstr>Igreja: Corpo de Cristo</vt:lpstr>
      <vt:lpstr>Igreja: Corpo de Cristo</vt:lpstr>
      <vt:lpstr>Igreja: Templo do E. Santo</vt:lpstr>
      <vt:lpstr>Igreja: Templo do E. Santo</vt:lpstr>
      <vt:lpstr>Igreja: Templo do E. Santo</vt:lpstr>
      <vt:lpstr>Igreja: Templo do E. Santo</vt:lpstr>
      <vt:lpstr>Igreja: Templo do E. Santo</vt:lpstr>
      <vt:lpstr>ECLESIOLOGIA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ATO HUMANO</dc:title>
  <dc:creator>Dr. Luiz Orlando</dc:creator>
  <cp:lastModifiedBy>Luís Orlando de Melo Faria</cp:lastModifiedBy>
  <cp:revision>127</cp:revision>
  <dcterms:created xsi:type="dcterms:W3CDTF">2018-03-02T22:29:24Z</dcterms:created>
  <dcterms:modified xsi:type="dcterms:W3CDTF">2023-03-08T21:36:28Z</dcterms:modified>
</cp:coreProperties>
</file>