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62" r:id="rId4"/>
    <p:sldId id="261" r:id="rId5"/>
    <p:sldId id="263" r:id="rId6"/>
    <p:sldId id="264" r:id="rId7"/>
    <p:sldId id="265" r:id="rId8"/>
    <p:sldId id="266" r:id="rId9"/>
    <p:sldId id="267" r:id="rId10"/>
    <p:sldId id="268" r:id="rId11"/>
    <p:sldId id="382" r:id="rId12"/>
    <p:sldId id="383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381" r:id="rId2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6BB85-DF04-4C71-80DF-837275F5A1E8}" type="datetimeFigureOut">
              <a:rPr lang="pt-BR" smtClean="0"/>
              <a:t>14/03/2023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80540-C7F1-466D-9CCC-EBECBA897FD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28968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6BB85-DF04-4C71-80DF-837275F5A1E8}" type="datetimeFigureOut">
              <a:rPr lang="pt-BR" smtClean="0"/>
              <a:t>14/03/2023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80540-C7F1-466D-9CCC-EBECBA897FD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01354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6BB85-DF04-4C71-80DF-837275F5A1E8}" type="datetimeFigureOut">
              <a:rPr lang="pt-BR" smtClean="0"/>
              <a:t>14/03/2023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80540-C7F1-466D-9CCC-EBECBA897FD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666548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56881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8054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37837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08627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87986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11123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352874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5151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6BB85-DF04-4C71-80DF-837275F5A1E8}" type="datetimeFigureOut">
              <a:rPr lang="pt-BR" smtClean="0"/>
              <a:t>14/03/2023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80540-C7F1-466D-9CCC-EBECBA897FD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8086814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43287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696952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7369743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544452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2935479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046653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870844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8700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6BB85-DF04-4C71-80DF-837275F5A1E8}" type="datetimeFigureOut">
              <a:rPr lang="pt-BR" smtClean="0"/>
              <a:t>14/03/2023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80540-C7F1-466D-9CCC-EBECBA897FD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2522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6BB85-DF04-4C71-80DF-837275F5A1E8}" type="datetimeFigureOut">
              <a:rPr lang="pt-BR" smtClean="0"/>
              <a:t>14/03/2023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80540-C7F1-466D-9CCC-EBECBA897FD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1107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6BB85-DF04-4C71-80DF-837275F5A1E8}" type="datetimeFigureOut">
              <a:rPr lang="pt-BR" smtClean="0"/>
              <a:t>14/03/2023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80540-C7F1-466D-9CCC-EBECBA897FD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68378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6BB85-DF04-4C71-80DF-837275F5A1E8}" type="datetimeFigureOut">
              <a:rPr lang="pt-BR" smtClean="0"/>
              <a:t>14/03/2023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80540-C7F1-466D-9CCC-EBECBA897FD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55351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6BB85-DF04-4C71-80DF-837275F5A1E8}" type="datetimeFigureOut">
              <a:rPr lang="pt-BR" smtClean="0"/>
              <a:t>14/03/2023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80540-C7F1-466D-9CCC-EBECBA897FD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99784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6BB85-DF04-4C71-80DF-837275F5A1E8}" type="datetimeFigureOut">
              <a:rPr lang="pt-BR" smtClean="0"/>
              <a:t>14/03/2023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80540-C7F1-466D-9CCC-EBECBA897FD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58941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6BB85-DF04-4C71-80DF-837275F5A1E8}" type="datetimeFigureOut">
              <a:rPr lang="pt-BR" smtClean="0"/>
              <a:t>14/03/2023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80540-C7F1-466D-9CCC-EBECBA897FD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2322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6BB85-DF04-4C71-80DF-837275F5A1E8}" type="datetimeFigureOut">
              <a:rPr lang="pt-BR" smtClean="0"/>
              <a:t>14/03/2023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380540-C7F1-466D-9CCC-EBECBA897FD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4519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485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4699" y="66295"/>
            <a:ext cx="11655380" cy="2187508"/>
          </a:xfrm>
        </p:spPr>
        <p:txBody>
          <a:bodyPr>
            <a:normAutofit/>
          </a:bodyPr>
          <a:lstStyle/>
          <a:p>
            <a:r>
              <a:rPr lang="pt-BR" sz="4400" b="1" dirty="0"/>
              <a:t>Paróquia de N. S. da Conceição - Rio Bonito-RJ</a:t>
            </a:r>
            <a:br>
              <a:rPr lang="pt-BR" sz="5400" b="1" dirty="0"/>
            </a:br>
            <a:r>
              <a:rPr lang="pt-BR" sz="4400" b="1" dirty="0"/>
              <a:t>Encontros de Formação Permanente: Eclesiologia</a:t>
            </a:r>
            <a:br>
              <a:rPr lang="pt-BR" sz="4400" b="1" dirty="0"/>
            </a:br>
            <a:r>
              <a:rPr lang="pt-BR" sz="4400" b="1" dirty="0"/>
              <a:t>2º Encontro</a:t>
            </a:r>
          </a:p>
        </p:txBody>
      </p:sp>
      <p:pic>
        <p:nvPicPr>
          <p:cNvPr id="1026" name="Picture 2" descr="ParÃ³quia Nossa Senhora da ConceiÃ§Ã£o â Rio Bonit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953" y="2253803"/>
            <a:ext cx="11958282" cy="43788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14188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397635-09BB-36DB-1AF5-EBD8755906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630" y="418836"/>
            <a:ext cx="5832619" cy="831466"/>
          </a:xfrm>
        </p:spPr>
        <p:txBody>
          <a:bodyPr/>
          <a:lstStyle/>
          <a:p>
            <a:pPr algn="ctr"/>
            <a:r>
              <a:rPr lang="pt-BR" dirty="0"/>
              <a:t>Notas da Igreja: Unidade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3E2330AE-C7F6-612B-64B9-D30D3C7927E1}"/>
              </a:ext>
            </a:extLst>
          </p:cNvPr>
          <p:cNvSpPr txBox="1"/>
          <p:nvPr/>
        </p:nvSpPr>
        <p:spPr>
          <a:xfrm>
            <a:off x="5483290" y="834569"/>
            <a:ext cx="2578359" cy="6567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800" b="1" dirty="0"/>
              <a:t>Unicidade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2D357207-49C9-5329-8599-B12E3CB8A52A}"/>
              </a:ext>
            </a:extLst>
          </p:cNvPr>
          <p:cNvSpPr txBox="1"/>
          <p:nvPr/>
        </p:nvSpPr>
        <p:spPr>
          <a:xfrm>
            <a:off x="1473743" y="1566696"/>
            <a:ext cx="1024550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i="1" dirty="0"/>
              <a:t>E As Múltiplas Comunidades Eclesiais?</a:t>
            </a:r>
            <a:endParaRPr lang="pt-BR" sz="2400" dirty="0"/>
          </a:p>
          <a:p>
            <a:endParaRPr lang="pt-BR" sz="2400" dirty="0"/>
          </a:p>
          <a:p>
            <a:r>
              <a:rPr lang="pt-BR" sz="2400" b="1" i="1" dirty="0">
                <a:solidFill>
                  <a:srgbClr val="FF0000"/>
                </a:solidFill>
              </a:rPr>
              <a:t>Porém...</a:t>
            </a:r>
            <a:endParaRPr lang="pt-BR" sz="2400" dirty="0"/>
          </a:p>
          <a:p>
            <a:r>
              <a:rPr lang="pt-BR" sz="2400" dirty="0"/>
              <a:t>Só subsiste de maneira plena e adequada na Igreja Católica, Apostólica, entregue a Pedro (Romana).</a:t>
            </a:r>
          </a:p>
          <a:p>
            <a:endParaRPr lang="pt-BR" sz="2400" dirty="0"/>
          </a:p>
          <a:p>
            <a:r>
              <a:rPr lang="pt-BR" sz="2400" b="1" i="1" dirty="0">
                <a:solidFill>
                  <a:srgbClr val="FF0000"/>
                </a:solidFill>
              </a:rPr>
              <a:t>Por quê?</a:t>
            </a:r>
            <a:endParaRPr lang="pt-BR" sz="2400" dirty="0"/>
          </a:p>
          <a:p>
            <a:r>
              <a:rPr lang="pt-BR" sz="2400" dirty="0"/>
              <a:t>Só nela se encontram todos os elementos constitutivos da Igreja (elementos eclesiais): </a:t>
            </a:r>
          </a:p>
          <a:p>
            <a:r>
              <a:rPr lang="pt-BR" sz="2400" dirty="0"/>
              <a:t>7 sacramentos com seu centro na Eucaristia, </a:t>
            </a:r>
          </a:p>
          <a:p>
            <a:r>
              <a:rPr lang="pt-BR" sz="2400" dirty="0"/>
              <a:t>Hierarquia constituída por Cristo e chefiada por Pedro</a:t>
            </a:r>
          </a:p>
          <a:p>
            <a:r>
              <a:rPr lang="pt-BR" sz="2400" dirty="0"/>
              <a:t>A Bíblia</a:t>
            </a:r>
          </a:p>
          <a:p>
            <a:r>
              <a:rPr lang="pt-BR" sz="2400" dirty="0"/>
              <a:t>Os sacramentais</a:t>
            </a:r>
          </a:p>
        </p:txBody>
      </p:sp>
    </p:spTree>
    <p:extLst>
      <p:ext uri="{BB962C8B-B14F-4D97-AF65-F5344CB8AC3E}">
        <p14:creationId xmlns:p14="http://schemas.microsoft.com/office/powerpoint/2010/main" val="33990414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397635-09BB-36DB-1AF5-EBD8755906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630" y="418836"/>
            <a:ext cx="5832619" cy="831466"/>
          </a:xfrm>
        </p:spPr>
        <p:txBody>
          <a:bodyPr/>
          <a:lstStyle/>
          <a:p>
            <a:pPr algn="ctr"/>
            <a:r>
              <a:rPr lang="pt-BR" dirty="0"/>
              <a:t>Notas da Igreja: Unidade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3E2330AE-C7F6-612B-64B9-D30D3C7927E1}"/>
              </a:ext>
            </a:extLst>
          </p:cNvPr>
          <p:cNvSpPr txBox="1"/>
          <p:nvPr/>
        </p:nvSpPr>
        <p:spPr>
          <a:xfrm>
            <a:off x="5483290" y="834569"/>
            <a:ext cx="2578359" cy="6567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800" b="1" dirty="0"/>
              <a:t>Unicidade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2D357207-49C9-5329-8599-B12E3CB8A52A}"/>
              </a:ext>
            </a:extLst>
          </p:cNvPr>
          <p:cNvSpPr txBox="1"/>
          <p:nvPr/>
        </p:nvSpPr>
        <p:spPr>
          <a:xfrm>
            <a:off x="1473743" y="1566696"/>
            <a:ext cx="1024550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i="1" dirty="0"/>
              <a:t>E As Múltiplas Comunidades Eclesiais?</a:t>
            </a:r>
          </a:p>
          <a:p>
            <a:pPr algn="ctr"/>
            <a:endParaRPr lang="pt-BR" sz="2400" dirty="0"/>
          </a:p>
          <a:p>
            <a:r>
              <a:rPr lang="pt-BR" sz="2400" dirty="0"/>
              <a:t>As demais denominações: pelo fato de possuírem alguns destes elementos pertencem à Igreja de Cristo, mas numa comunhão imperfeita, parcial, que deve ser levada à perfeição pelo ecumenismo. Ler UR 3</a:t>
            </a:r>
          </a:p>
        </p:txBody>
      </p:sp>
    </p:spTree>
    <p:extLst>
      <p:ext uri="{BB962C8B-B14F-4D97-AF65-F5344CB8AC3E}">
        <p14:creationId xmlns:p14="http://schemas.microsoft.com/office/powerpoint/2010/main" val="12430711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397635-09BB-36DB-1AF5-EBD8755906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630" y="418836"/>
            <a:ext cx="5832619" cy="831466"/>
          </a:xfrm>
        </p:spPr>
        <p:txBody>
          <a:bodyPr/>
          <a:lstStyle/>
          <a:p>
            <a:pPr algn="ctr"/>
            <a:r>
              <a:rPr lang="pt-BR" dirty="0"/>
              <a:t>Notas da Igreja: Unidade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3E2330AE-C7F6-612B-64B9-D30D3C7927E1}"/>
              </a:ext>
            </a:extLst>
          </p:cNvPr>
          <p:cNvSpPr txBox="1"/>
          <p:nvPr/>
        </p:nvSpPr>
        <p:spPr>
          <a:xfrm>
            <a:off x="5483290" y="1184987"/>
            <a:ext cx="2578359" cy="6567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800" b="1" dirty="0"/>
              <a:t>Unidade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2D357207-49C9-5329-8599-B12E3CB8A52A}"/>
              </a:ext>
            </a:extLst>
          </p:cNvPr>
          <p:cNvSpPr txBox="1"/>
          <p:nvPr/>
        </p:nvSpPr>
        <p:spPr>
          <a:xfrm>
            <a:off x="1520890" y="2191847"/>
            <a:ext cx="10422294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/>
              <a:t>Os discípulos tinham “um só coração e uma só alma” </a:t>
            </a:r>
            <a:r>
              <a:rPr lang="pt-BR" sz="2400" dirty="0"/>
              <a:t>(At 4,32)</a:t>
            </a:r>
          </a:p>
          <a:p>
            <a:endParaRPr lang="pt-BR" sz="2800" dirty="0"/>
          </a:p>
          <a:p>
            <a:r>
              <a:rPr lang="pt-BR" sz="2800" dirty="0"/>
              <a:t>“Eram </a:t>
            </a:r>
            <a:r>
              <a:rPr lang="pt-BR" sz="2800" b="1" i="1" dirty="0">
                <a:solidFill>
                  <a:srgbClr val="0070C0"/>
                </a:solidFill>
              </a:rPr>
              <a:t>assíduos ao ensinamento dos Apóstolos</a:t>
            </a:r>
            <a:r>
              <a:rPr lang="pt-BR" sz="2800" dirty="0"/>
              <a:t>, fiéis </a:t>
            </a:r>
            <a:r>
              <a:rPr lang="pt-BR" sz="2800" b="1" i="1" dirty="0">
                <a:solidFill>
                  <a:srgbClr val="00B050"/>
                </a:solidFill>
              </a:rPr>
              <a:t>à comunhão fraterna</a:t>
            </a:r>
            <a:r>
              <a:rPr lang="pt-BR" sz="2800" dirty="0"/>
              <a:t>, à </a:t>
            </a:r>
            <a:r>
              <a:rPr lang="pt-BR" sz="2800" b="1" i="1" dirty="0">
                <a:solidFill>
                  <a:srgbClr val="FF0000"/>
                </a:solidFill>
              </a:rPr>
              <a:t>fração do pão e à oração</a:t>
            </a:r>
            <a:r>
              <a:rPr lang="pt-BR" sz="2800" dirty="0"/>
              <a:t>” (At 2,42)</a:t>
            </a:r>
          </a:p>
        </p:txBody>
      </p:sp>
      <p:sp>
        <p:nvSpPr>
          <p:cNvPr id="5" name="Retângulo: Cantos Arredondados 4">
            <a:extLst>
              <a:ext uri="{FF2B5EF4-FFF2-40B4-BE49-F238E27FC236}">
                <a16:creationId xmlns:a16="http://schemas.microsoft.com/office/drawing/2014/main" id="{CEB92288-9E95-4F0B-4CBF-609949378D05}"/>
              </a:ext>
            </a:extLst>
          </p:cNvPr>
          <p:cNvSpPr/>
          <p:nvPr/>
        </p:nvSpPr>
        <p:spPr>
          <a:xfrm>
            <a:off x="1614196" y="4984398"/>
            <a:ext cx="2715208" cy="895738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i="1" dirty="0"/>
              <a:t>Unidade de Fé</a:t>
            </a:r>
          </a:p>
        </p:txBody>
      </p:sp>
      <p:sp>
        <p:nvSpPr>
          <p:cNvPr id="6" name="Retângulo: Cantos Arredondados 5">
            <a:extLst>
              <a:ext uri="{FF2B5EF4-FFF2-40B4-BE49-F238E27FC236}">
                <a16:creationId xmlns:a16="http://schemas.microsoft.com/office/drawing/2014/main" id="{A2FCBBA5-FD74-71CF-D431-EF16465A18FF}"/>
              </a:ext>
            </a:extLst>
          </p:cNvPr>
          <p:cNvSpPr/>
          <p:nvPr/>
        </p:nvSpPr>
        <p:spPr>
          <a:xfrm>
            <a:off x="8745399" y="4984398"/>
            <a:ext cx="2715208" cy="895738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i="1" dirty="0"/>
              <a:t>Unidade de Culto</a:t>
            </a:r>
          </a:p>
        </p:txBody>
      </p:sp>
      <p:sp>
        <p:nvSpPr>
          <p:cNvPr id="7" name="Retângulo: Cantos Arredondados 6">
            <a:extLst>
              <a:ext uri="{FF2B5EF4-FFF2-40B4-BE49-F238E27FC236}">
                <a16:creationId xmlns:a16="http://schemas.microsoft.com/office/drawing/2014/main" id="{20A9936F-2AB5-C41C-9C33-EEAC76043147}"/>
              </a:ext>
            </a:extLst>
          </p:cNvPr>
          <p:cNvSpPr/>
          <p:nvPr/>
        </p:nvSpPr>
        <p:spPr>
          <a:xfrm>
            <a:off x="5147390" y="5004910"/>
            <a:ext cx="2715208" cy="895738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i="1" dirty="0"/>
              <a:t>Unidade na Comunhão</a:t>
            </a:r>
          </a:p>
        </p:txBody>
      </p:sp>
      <p:sp>
        <p:nvSpPr>
          <p:cNvPr id="8" name="Seta: Curva para a Direita 7">
            <a:extLst>
              <a:ext uri="{FF2B5EF4-FFF2-40B4-BE49-F238E27FC236}">
                <a16:creationId xmlns:a16="http://schemas.microsoft.com/office/drawing/2014/main" id="{B673E96A-3ADA-B999-BDAD-BA761F9EA523}"/>
              </a:ext>
            </a:extLst>
          </p:cNvPr>
          <p:cNvSpPr/>
          <p:nvPr/>
        </p:nvSpPr>
        <p:spPr>
          <a:xfrm>
            <a:off x="1744824" y="3694922"/>
            <a:ext cx="45719" cy="45719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cxnSp>
        <p:nvCxnSpPr>
          <p:cNvPr id="15" name="Conector de Seta Reta 14">
            <a:extLst>
              <a:ext uri="{FF2B5EF4-FFF2-40B4-BE49-F238E27FC236}">
                <a16:creationId xmlns:a16="http://schemas.microsoft.com/office/drawing/2014/main" id="{9AC99489-80D0-AA91-9074-6F813DB904E7}"/>
              </a:ext>
            </a:extLst>
          </p:cNvPr>
          <p:cNvCxnSpPr>
            <a:cxnSpLocks/>
          </p:cNvCxnSpPr>
          <p:nvPr/>
        </p:nvCxnSpPr>
        <p:spPr>
          <a:xfrm flipH="1">
            <a:off x="2789853" y="3862873"/>
            <a:ext cx="810777" cy="9703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de Seta Reta 16">
            <a:extLst>
              <a:ext uri="{FF2B5EF4-FFF2-40B4-BE49-F238E27FC236}">
                <a16:creationId xmlns:a16="http://schemas.microsoft.com/office/drawing/2014/main" id="{53C5D46C-AD2D-4288-D70E-E201FBF85FC3}"/>
              </a:ext>
            </a:extLst>
          </p:cNvPr>
          <p:cNvCxnSpPr/>
          <p:nvPr/>
        </p:nvCxnSpPr>
        <p:spPr>
          <a:xfrm>
            <a:off x="3862873" y="4282751"/>
            <a:ext cx="1620417" cy="5971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de Seta Reta 19">
            <a:extLst>
              <a:ext uri="{FF2B5EF4-FFF2-40B4-BE49-F238E27FC236}">
                <a16:creationId xmlns:a16="http://schemas.microsoft.com/office/drawing/2014/main" id="{B8C7C652-B901-62E3-8300-81045C8E0635}"/>
              </a:ext>
            </a:extLst>
          </p:cNvPr>
          <p:cNvCxnSpPr/>
          <p:nvPr/>
        </p:nvCxnSpPr>
        <p:spPr>
          <a:xfrm>
            <a:off x="7604449" y="4282751"/>
            <a:ext cx="1828800" cy="5971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90427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397635-09BB-36DB-1AF5-EBD8755906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630" y="418836"/>
            <a:ext cx="5832619" cy="831466"/>
          </a:xfrm>
        </p:spPr>
        <p:txBody>
          <a:bodyPr/>
          <a:lstStyle/>
          <a:p>
            <a:pPr algn="ctr"/>
            <a:r>
              <a:rPr lang="pt-BR" dirty="0"/>
              <a:t>Notas da Igreja: Unidade</a:t>
            </a:r>
          </a:p>
        </p:txBody>
      </p:sp>
      <p:sp>
        <p:nvSpPr>
          <p:cNvPr id="5" name="Retângulo: Cantos Arredondados 4">
            <a:extLst>
              <a:ext uri="{FF2B5EF4-FFF2-40B4-BE49-F238E27FC236}">
                <a16:creationId xmlns:a16="http://schemas.microsoft.com/office/drawing/2014/main" id="{3F81EBAA-36D7-3B4D-702F-8451277ABC54}"/>
              </a:ext>
            </a:extLst>
          </p:cNvPr>
          <p:cNvSpPr/>
          <p:nvPr/>
        </p:nvSpPr>
        <p:spPr>
          <a:xfrm>
            <a:off x="4841601" y="1180565"/>
            <a:ext cx="3181739" cy="760868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pt-BR" sz="2400" b="1" dirty="0"/>
              <a:t>Unidade de Fé</a:t>
            </a:r>
          </a:p>
        </p:txBody>
      </p:sp>
      <p:sp>
        <p:nvSpPr>
          <p:cNvPr id="6" name="Retângulo: Cantos Arredondados 5">
            <a:extLst>
              <a:ext uri="{FF2B5EF4-FFF2-40B4-BE49-F238E27FC236}">
                <a16:creationId xmlns:a16="http://schemas.microsoft.com/office/drawing/2014/main" id="{6748447A-BFF6-C3A3-08E5-86DE01AB864F}"/>
              </a:ext>
            </a:extLst>
          </p:cNvPr>
          <p:cNvSpPr/>
          <p:nvPr/>
        </p:nvSpPr>
        <p:spPr>
          <a:xfrm>
            <a:off x="1575887" y="2701212"/>
            <a:ext cx="2024743" cy="727788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>
                <a:solidFill>
                  <a:schemeClr val="tx1"/>
                </a:solidFill>
              </a:rPr>
              <a:t>Qualquer sociedade</a:t>
            </a:r>
          </a:p>
        </p:txBody>
      </p:sp>
      <p:sp>
        <p:nvSpPr>
          <p:cNvPr id="7" name="Retângulo: Cantos Arredondados 6">
            <a:extLst>
              <a:ext uri="{FF2B5EF4-FFF2-40B4-BE49-F238E27FC236}">
                <a16:creationId xmlns:a16="http://schemas.microsoft.com/office/drawing/2014/main" id="{235B557A-0B6C-DD84-7591-1822BDF9A05F}"/>
              </a:ext>
            </a:extLst>
          </p:cNvPr>
          <p:cNvSpPr/>
          <p:nvPr/>
        </p:nvSpPr>
        <p:spPr>
          <a:xfrm>
            <a:off x="6829023" y="2383548"/>
            <a:ext cx="5104830" cy="1045452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>
                <a:solidFill>
                  <a:schemeClr val="tx1"/>
                </a:solidFill>
              </a:rPr>
              <a:t>Vários membros unidos por um princípio vital, presente em cada um</a:t>
            </a:r>
          </a:p>
        </p:txBody>
      </p:sp>
      <p:sp>
        <p:nvSpPr>
          <p:cNvPr id="8" name="Seta: para a Direita 7">
            <a:extLst>
              <a:ext uri="{FF2B5EF4-FFF2-40B4-BE49-F238E27FC236}">
                <a16:creationId xmlns:a16="http://schemas.microsoft.com/office/drawing/2014/main" id="{435D52D9-C4B4-2101-BC74-798ED225183A}"/>
              </a:ext>
            </a:extLst>
          </p:cNvPr>
          <p:cNvSpPr/>
          <p:nvPr/>
        </p:nvSpPr>
        <p:spPr>
          <a:xfrm>
            <a:off x="3997181" y="2969912"/>
            <a:ext cx="2435290" cy="951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9" name="Retângulo: Cantos Arredondados 8">
            <a:extLst>
              <a:ext uri="{FF2B5EF4-FFF2-40B4-BE49-F238E27FC236}">
                <a16:creationId xmlns:a16="http://schemas.microsoft.com/office/drawing/2014/main" id="{E85AE74D-325B-FC89-97AB-99C1E71C46A8}"/>
              </a:ext>
            </a:extLst>
          </p:cNvPr>
          <p:cNvSpPr/>
          <p:nvPr/>
        </p:nvSpPr>
        <p:spPr>
          <a:xfrm>
            <a:off x="1575887" y="3999389"/>
            <a:ext cx="2024743" cy="727788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/>
              <a:t>Igreja</a:t>
            </a:r>
          </a:p>
        </p:txBody>
      </p:sp>
      <p:sp>
        <p:nvSpPr>
          <p:cNvPr id="10" name="Retângulo: Cantos Arredondados 9">
            <a:extLst>
              <a:ext uri="{FF2B5EF4-FFF2-40B4-BE49-F238E27FC236}">
                <a16:creationId xmlns:a16="http://schemas.microsoft.com/office/drawing/2014/main" id="{8E04D51E-E4F8-2E34-C082-EC0547AD49EA}"/>
              </a:ext>
            </a:extLst>
          </p:cNvPr>
          <p:cNvSpPr/>
          <p:nvPr/>
        </p:nvSpPr>
        <p:spPr>
          <a:xfrm>
            <a:off x="6829023" y="3681725"/>
            <a:ext cx="5104830" cy="1045452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/>
              <a:t>Vários membros unidos pela fé</a:t>
            </a:r>
          </a:p>
        </p:txBody>
      </p:sp>
      <p:sp>
        <p:nvSpPr>
          <p:cNvPr id="11" name="Seta: para a Direita 10">
            <a:extLst>
              <a:ext uri="{FF2B5EF4-FFF2-40B4-BE49-F238E27FC236}">
                <a16:creationId xmlns:a16="http://schemas.microsoft.com/office/drawing/2014/main" id="{63FF8EFF-8E2F-799B-0637-2C03B5474AA7}"/>
              </a:ext>
            </a:extLst>
          </p:cNvPr>
          <p:cNvSpPr/>
          <p:nvPr/>
        </p:nvSpPr>
        <p:spPr>
          <a:xfrm>
            <a:off x="3997181" y="4268089"/>
            <a:ext cx="2435290" cy="951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77575214-6976-A17D-F866-4A4477B64BA0}"/>
              </a:ext>
            </a:extLst>
          </p:cNvPr>
          <p:cNvSpPr txBox="1"/>
          <p:nvPr/>
        </p:nvSpPr>
        <p:spPr>
          <a:xfrm>
            <a:off x="4202947" y="5354269"/>
            <a:ext cx="46279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dirty="0">
                <a:solidFill>
                  <a:srgbClr val="002060"/>
                </a:solidFill>
              </a:rPr>
              <a:t>Mas o que é a fé?</a:t>
            </a:r>
          </a:p>
        </p:txBody>
      </p:sp>
    </p:spTree>
    <p:extLst>
      <p:ext uri="{BB962C8B-B14F-4D97-AF65-F5344CB8AC3E}">
        <p14:creationId xmlns:p14="http://schemas.microsoft.com/office/powerpoint/2010/main" val="16191282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397635-09BB-36DB-1AF5-EBD8755906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630" y="418836"/>
            <a:ext cx="5832619" cy="831466"/>
          </a:xfrm>
        </p:spPr>
        <p:txBody>
          <a:bodyPr/>
          <a:lstStyle/>
          <a:p>
            <a:pPr algn="ctr"/>
            <a:r>
              <a:rPr lang="pt-BR" dirty="0"/>
              <a:t>Notas da Igreja: Unidade</a:t>
            </a:r>
          </a:p>
        </p:txBody>
      </p:sp>
      <p:sp>
        <p:nvSpPr>
          <p:cNvPr id="5" name="Retângulo: Cantos Arredondados 4">
            <a:extLst>
              <a:ext uri="{FF2B5EF4-FFF2-40B4-BE49-F238E27FC236}">
                <a16:creationId xmlns:a16="http://schemas.microsoft.com/office/drawing/2014/main" id="{3F81EBAA-36D7-3B4D-702F-8451277ABC54}"/>
              </a:ext>
            </a:extLst>
          </p:cNvPr>
          <p:cNvSpPr/>
          <p:nvPr/>
        </p:nvSpPr>
        <p:spPr>
          <a:xfrm>
            <a:off x="4841601" y="1180565"/>
            <a:ext cx="3181739" cy="760868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pt-BR" sz="2400" b="1" dirty="0"/>
              <a:t>Unidade de Fé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77575214-6976-A17D-F866-4A4477B64BA0}"/>
              </a:ext>
            </a:extLst>
          </p:cNvPr>
          <p:cNvSpPr txBox="1"/>
          <p:nvPr/>
        </p:nvSpPr>
        <p:spPr>
          <a:xfrm>
            <a:off x="4352237" y="2012031"/>
            <a:ext cx="46279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dirty="0">
                <a:solidFill>
                  <a:srgbClr val="002060"/>
                </a:solidFill>
              </a:rPr>
              <a:t>Mas o que é a fé?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3A30E54F-8010-52C4-3DC9-C67436107FF3}"/>
              </a:ext>
            </a:extLst>
          </p:cNvPr>
          <p:cNvSpPr txBox="1"/>
          <p:nvPr/>
        </p:nvSpPr>
        <p:spPr>
          <a:xfrm>
            <a:off x="1763487" y="3414809"/>
            <a:ext cx="1019835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pt-BR" sz="2400" dirty="0"/>
              <a:t>Não é uma afirmação da inteligência ou profissão de verdades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pt-BR" sz="24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t-BR" sz="2400" dirty="0"/>
              <a:t>É uma realidade sobre a qual se baseia  a aliança entre Deus e os homens</a:t>
            </a:r>
          </a:p>
        </p:txBody>
      </p:sp>
    </p:spTree>
    <p:extLst>
      <p:ext uri="{BB962C8B-B14F-4D97-AF65-F5344CB8AC3E}">
        <p14:creationId xmlns:p14="http://schemas.microsoft.com/office/powerpoint/2010/main" val="1166737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397635-09BB-36DB-1AF5-EBD8755906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628" y="223859"/>
            <a:ext cx="5832619" cy="831466"/>
          </a:xfrm>
        </p:spPr>
        <p:txBody>
          <a:bodyPr/>
          <a:lstStyle/>
          <a:p>
            <a:pPr algn="ctr"/>
            <a:r>
              <a:rPr lang="pt-BR" dirty="0"/>
              <a:t>Notas da Igreja: Unidade</a:t>
            </a:r>
          </a:p>
        </p:txBody>
      </p:sp>
      <p:sp>
        <p:nvSpPr>
          <p:cNvPr id="5" name="Retângulo: Cantos Arredondados 4">
            <a:extLst>
              <a:ext uri="{FF2B5EF4-FFF2-40B4-BE49-F238E27FC236}">
                <a16:creationId xmlns:a16="http://schemas.microsoft.com/office/drawing/2014/main" id="{3F81EBAA-36D7-3B4D-702F-8451277ABC54}"/>
              </a:ext>
            </a:extLst>
          </p:cNvPr>
          <p:cNvSpPr/>
          <p:nvPr/>
        </p:nvSpPr>
        <p:spPr>
          <a:xfrm>
            <a:off x="4757625" y="1007373"/>
            <a:ext cx="3181739" cy="485857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pt-BR" sz="2400" b="1" dirty="0"/>
              <a:t>Unidade de Fé</a:t>
            </a:r>
          </a:p>
        </p:txBody>
      </p:sp>
      <p:sp>
        <p:nvSpPr>
          <p:cNvPr id="4" name="Triângulo isósceles 3">
            <a:extLst>
              <a:ext uri="{FF2B5EF4-FFF2-40B4-BE49-F238E27FC236}">
                <a16:creationId xmlns:a16="http://schemas.microsoft.com/office/drawing/2014/main" id="{BCF93864-C949-290D-E54A-1D53E9DC223B}"/>
              </a:ext>
            </a:extLst>
          </p:cNvPr>
          <p:cNvSpPr/>
          <p:nvPr/>
        </p:nvSpPr>
        <p:spPr>
          <a:xfrm>
            <a:off x="5172837" y="1650678"/>
            <a:ext cx="2351313" cy="1200329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/>
              <a:t>DEUS</a:t>
            </a:r>
          </a:p>
        </p:txBody>
      </p:sp>
      <p:sp>
        <p:nvSpPr>
          <p:cNvPr id="13" name="Elipse 12">
            <a:extLst>
              <a:ext uri="{FF2B5EF4-FFF2-40B4-BE49-F238E27FC236}">
                <a16:creationId xmlns:a16="http://schemas.microsoft.com/office/drawing/2014/main" id="{C31B2A0B-2450-A8ED-83B1-38FD128E8176}"/>
              </a:ext>
            </a:extLst>
          </p:cNvPr>
          <p:cNvSpPr/>
          <p:nvPr/>
        </p:nvSpPr>
        <p:spPr>
          <a:xfrm>
            <a:off x="4981560" y="4006994"/>
            <a:ext cx="2957804" cy="1455575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/>
              <a:t>Homens e mulheres</a:t>
            </a:r>
          </a:p>
        </p:txBody>
      </p:sp>
      <p:sp>
        <p:nvSpPr>
          <p:cNvPr id="6" name="Seta: para Baixo 5">
            <a:extLst>
              <a:ext uri="{FF2B5EF4-FFF2-40B4-BE49-F238E27FC236}">
                <a16:creationId xmlns:a16="http://schemas.microsoft.com/office/drawing/2014/main" id="{D6A263A0-3A41-33A3-3D9C-103D0E85B0E9}"/>
              </a:ext>
            </a:extLst>
          </p:cNvPr>
          <p:cNvSpPr/>
          <p:nvPr/>
        </p:nvSpPr>
        <p:spPr>
          <a:xfrm>
            <a:off x="5660114" y="2929146"/>
            <a:ext cx="102637" cy="951722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Seta: para Cima 6">
            <a:extLst>
              <a:ext uri="{FF2B5EF4-FFF2-40B4-BE49-F238E27FC236}">
                <a16:creationId xmlns:a16="http://schemas.microsoft.com/office/drawing/2014/main" id="{2AF4F795-3DC9-B911-1013-128AF6440A80}"/>
              </a:ext>
            </a:extLst>
          </p:cNvPr>
          <p:cNvSpPr/>
          <p:nvPr/>
        </p:nvSpPr>
        <p:spPr>
          <a:xfrm>
            <a:off x="6848669" y="2929146"/>
            <a:ext cx="102637" cy="951722"/>
          </a:xfrm>
          <a:prstGeom prst="up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Seta: para a Direita 8">
            <a:extLst>
              <a:ext uri="{FF2B5EF4-FFF2-40B4-BE49-F238E27FC236}">
                <a16:creationId xmlns:a16="http://schemas.microsoft.com/office/drawing/2014/main" id="{3BD11FA3-A24A-E22C-B490-7BCB87D78B9D}"/>
              </a:ext>
            </a:extLst>
          </p:cNvPr>
          <p:cNvSpPr/>
          <p:nvPr/>
        </p:nvSpPr>
        <p:spPr>
          <a:xfrm>
            <a:off x="2236822" y="2644048"/>
            <a:ext cx="3181739" cy="1744825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Revelação</a:t>
            </a:r>
          </a:p>
          <a:p>
            <a:pPr algn="ctr"/>
            <a:r>
              <a:rPr lang="pt-BR" dirty="0"/>
              <a:t>Ação Divina</a:t>
            </a:r>
          </a:p>
          <a:p>
            <a:pPr algn="ctr"/>
            <a:r>
              <a:rPr lang="pt-BR" dirty="0"/>
              <a:t>Fidelidade Divina</a:t>
            </a:r>
          </a:p>
        </p:txBody>
      </p:sp>
      <p:sp>
        <p:nvSpPr>
          <p:cNvPr id="10" name="Seta: para a Esquerda 9">
            <a:extLst>
              <a:ext uri="{FF2B5EF4-FFF2-40B4-BE49-F238E27FC236}">
                <a16:creationId xmlns:a16="http://schemas.microsoft.com/office/drawing/2014/main" id="{EE88FEBE-0EFB-8040-F396-0822DBD31439}"/>
              </a:ext>
            </a:extLst>
          </p:cNvPr>
          <p:cNvSpPr/>
          <p:nvPr/>
        </p:nvSpPr>
        <p:spPr>
          <a:xfrm>
            <a:off x="7434412" y="2644048"/>
            <a:ext cx="3181739" cy="1744825"/>
          </a:xfrm>
          <a:prstGeom prst="left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Abertura</a:t>
            </a:r>
          </a:p>
          <a:p>
            <a:pPr algn="ctr"/>
            <a:r>
              <a:rPr lang="pt-BR" dirty="0"/>
              <a:t>Acolhimento </a:t>
            </a:r>
          </a:p>
          <a:p>
            <a:pPr algn="ctr"/>
            <a:r>
              <a:rPr lang="pt-BR" dirty="0"/>
              <a:t>Fidelidade humana</a:t>
            </a:r>
          </a:p>
        </p:txBody>
      </p:sp>
      <p:sp>
        <p:nvSpPr>
          <p:cNvPr id="11" name="Chave Esquerda 10">
            <a:extLst>
              <a:ext uri="{FF2B5EF4-FFF2-40B4-BE49-F238E27FC236}">
                <a16:creationId xmlns:a16="http://schemas.microsoft.com/office/drawing/2014/main" id="{2EAC6513-C030-9412-69D4-A26211E91952}"/>
              </a:ext>
            </a:extLst>
          </p:cNvPr>
          <p:cNvSpPr/>
          <p:nvPr/>
        </p:nvSpPr>
        <p:spPr>
          <a:xfrm rot="16200000">
            <a:off x="6152791" y="1562155"/>
            <a:ext cx="547396" cy="8379328"/>
          </a:xfrm>
          <a:prstGeom prst="lef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0F228BAB-CAD6-C3A7-7CC9-4D4835379E72}"/>
              </a:ext>
            </a:extLst>
          </p:cNvPr>
          <p:cNvSpPr txBox="1"/>
          <p:nvPr/>
        </p:nvSpPr>
        <p:spPr>
          <a:xfrm>
            <a:off x="5660114" y="5950872"/>
            <a:ext cx="15722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/>
              <a:t>Aliança</a:t>
            </a:r>
          </a:p>
        </p:txBody>
      </p:sp>
    </p:spTree>
    <p:extLst>
      <p:ext uri="{BB962C8B-B14F-4D97-AF65-F5344CB8AC3E}">
        <p14:creationId xmlns:p14="http://schemas.microsoft.com/office/powerpoint/2010/main" val="27154747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397635-09BB-36DB-1AF5-EBD8755906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630" y="418836"/>
            <a:ext cx="5832619" cy="831466"/>
          </a:xfrm>
        </p:spPr>
        <p:txBody>
          <a:bodyPr/>
          <a:lstStyle/>
          <a:p>
            <a:pPr algn="ctr"/>
            <a:r>
              <a:rPr lang="pt-BR" dirty="0"/>
              <a:t>Notas da Igreja: Unidade</a:t>
            </a:r>
          </a:p>
        </p:txBody>
      </p:sp>
      <p:sp>
        <p:nvSpPr>
          <p:cNvPr id="5" name="Retângulo: Cantos Arredondados 4">
            <a:extLst>
              <a:ext uri="{FF2B5EF4-FFF2-40B4-BE49-F238E27FC236}">
                <a16:creationId xmlns:a16="http://schemas.microsoft.com/office/drawing/2014/main" id="{3F81EBAA-36D7-3B4D-702F-8451277ABC54}"/>
              </a:ext>
            </a:extLst>
          </p:cNvPr>
          <p:cNvSpPr/>
          <p:nvPr/>
        </p:nvSpPr>
        <p:spPr>
          <a:xfrm>
            <a:off x="4841600" y="1074547"/>
            <a:ext cx="3181739" cy="760868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pt-BR" sz="2400" b="1" dirty="0"/>
              <a:t>Unidade de Fé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3A30E54F-8010-52C4-3DC9-C67436107FF3}"/>
              </a:ext>
            </a:extLst>
          </p:cNvPr>
          <p:cNvSpPr txBox="1"/>
          <p:nvPr/>
        </p:nvSpPr>
        <p:spPr>
          <a:xfrm>
            <a:off x="2192695" y="2518970"/>
            <a:ext cx="825759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i="1" dirty="0"/>
              <a:t>Revelação das Verdades de Fé</a:t>
            </a:r>
          </a:p>
          <a:p>
            <a:pPr algn="ctr"/>
            <a:endParaRPr lang="pt-BR" sz="2400" dirty="0"/>
          </a:p>
          <a:p>
            <a:pPr algn="ctr"/>
            <a:endParaRPr lang="pt-BR" sz="24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t-BR" sz="2400" dirty="0"/>
              <a:t>Manifestadas publicamente, não pessoalmente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pt-BR" sz="24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t-BR" sz="2400" dirty="0"/>
              <a:t>Profetas, Apóstolos, redatores das SSEE, Magistério, Tradição Oral, Liturgia.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pt-BR" sz="2400" dirty="0"/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7454493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397635-09BB-36DB-1AF5-EBD8755906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630" y="418836"/>
            <a:ext cx="5832619" cy="831466"/>
          </a:xfrm>
        </p:spPr>
        <p:txBody>
          <a:bodyPr/>
          <a:lstStyle/>
          <a:p>
            <a:pPr algn="ctr"/>
            <a:r>
              <a:rPr lang="pt-BR" dirty="0"/>
              <a:t>Notas da Igreja: Unidade</a:t>
            </a:r>
          </a:p>
        </p:txBody>
      </p:sp>
      <p:sp>
        <p:nvSpPr>
          <p:cNvPr id="5" name="Retângulo: Cantos Arredondados 4">
            <a:extLst>
              <a:ext uri="{FF2B5EF4-FFF2-40B4-BE49-F238E27FC236}">
                <a16:creationId xmlns:a16="http://schemas.microsoft.com/office/drawing/2014/main" id="{3F81EBAA-36D7-3B4D-702F-8451277ABC54}"/>
              </a:ext>
            </a:extLst>
          </p:cNvPr>
          <p:cNvSpPr/>
          <p:nvPr/>
        </p:nvSpPr>
        <p:spPr>
          <a:xfrm>
            <a:off x="4841600" y="1074547"/>
            <a:ext cx="3181739" cy="760868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pt-BR" sz="2400" b="1" dirty="0"/>
              <a:t>Unidade de Culto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9842E5B5-A317-174C-B8A3-42E78D6C8609}"/>
              </a:ext>
            </a:extLst>
          </p:cNvPr>
          <p:cNvSpPr txBox="1"/>
          <p:nvPr/>
        </p:nvSpPr>
        <p:spPr>
          <a:xfrm>
            <a:off x="2780523" y="2225351"/>
            <a:ext cx="825759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i="1" dirty="0"/>
              <a:t>Culto como princípio de unidade</a:t>
            </a:r>
            <a:r>
              <a:rPr lang="pt-BR" sz="2400" dirty="0"/>
              <a:t>:</a:t>
            </a:r>
          </a:p>
          <a:p>
            <a:r>
              <a:rPr lang="pt-BR" sz="2400" dirty="0"/>
              <a:t>Fé → Culto → Assembleias → Comunidades litúrgicas</a:t>
            </a:r>
          </a:p>
          <a:p>
            <a:endParaRPr lang="pt-BR" sz="2400" dirty="0"/>
          </a:p>
          <a:p>
            <a:pPr algn="ctr"/>
            <a:r>
              <a:rPr lang="pt-BR" sz="2400" dirty="0"/>
              <a:t>Sacramentos, Sacramentais, Lit. das Horas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68ED7EB0-A30E-D1E8-322A-AF3E15E65C75}"/>
              </a:ext>
            </a:extLst>
          </p:cNvPr>
          <p:cNvSpPr txBox="1"/>
          <p:nvPr/>
        </p:nvSpPr>
        <p:spPr>
          <a:xfrm>
            <a:off x="2780523" y="4184947"/>
            <a:ext cx="82575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i="1" dirty="0"/>
              <a:t>Culto Sacramental</a:t>
            </a:r>
            <a:r>
              <a:rPr lang="pt-BR" sz="2400" dirty="0"/>
              <a:t>:</a:t>
            </a:r>
          </a:p>
          <a:p>
            <a:r>
              <a:rPr lang="pt-BR" sz="2400" dirty="0"/>
              <a:t>Corpo de Cristo → Corpo de Cristo → Corpo de Cristo</a:t>
            </a:r>
          </a:p>
          <a:p>
            <a:r>
              <a:rPr lang="pt-BR" sz="2400" dirty="0"/>
              <a:t>     (Físico)                      (Eucarístico)            (Eclesial)</a:t>
            </a:r>
          </a:p>
        </p:txBody>
      </p:sp>
      <p:cxnSp>
        <p:nvCxnSpPr>
          <p:cNvPr id="10" name="Conector de Seta Reta 9">
            <a:extLst>
              <a:ext uri="{FF2B5EF4-FFF2-40B4-BE49-F238E27FC236}">
                <a16:creationId xmlns:a16="http://schemas.microsoft.com/office/drawing/2014/main" id="{07909562-8A98-7DD9-5C02-7BC590F5B09F}"/>
              </a:ext>
            </a:extLst>
          </p:cNvPr>
          <p:cNvCxnSpPr/>
          <p:nvPr/>
        </p:nvCxnSpPr>
        <p:spPr>
          <a:xfrm flipH="1">
            <a:off x="5439747" y="2995127"/>
            <a:ext cx="3601616" cy="3359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de Seta Reta 11">
            <a:extLst>
              <a:ext uri="{FF2B5EF4-FFF2-40B4-BE49-F238E27FC236}">
                <a16:creationId xmlns:a16="http://schemas.microsoft.com/office/drawing/2014/main" id="{EEF33660-ACD0-B8E4-32E8-B6B392ED7903}"/>
              </a:ext>
            </a:extLst>
          </p:cNvPr>
          <p:cNvCxnSpPr/>
          <p:nvPr/>
        </p:nvCxnSpPr>
        <p:spPr>
          <a:xfrm flipH="1">
            <a:off x="7623110" y="3010181"/>
            <a:ext cx="1390261" cy="3981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de Seta Reta 13">
            <a:extLst>
              <a:ext uri="{FF2B5EF4-FFF2-40B4-BE49-F238E27FC236}">
                <a16:creationId xmlns:a16="http://schemas.microsoft.com/office/drawing/2014/main" id="{9729D890-0AC2-98CF-FDF0-FAE2B38A20EB}"/>
              </a:ext>
            </a:extLst>
          </p:cNvPr>
          <p:cNvCxnSpPr/>
          <p:nvPr/>
        </p:nvCxnSpPr>
        <p:spPr>
          <a:xfrm>
            <a:off x="9041363" y="3010181"/>
            <a:ext cx="475861" cy="3208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12124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397635-09BB-36DB-1AF5-EBD8755906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630" y="418836"/>
            <a:ext cx="5832619" cy="831466"/>
          </a:xfrm>
        </p:spPr>
        <p:txBody>
          <a:bodyPr/>
          <a:lstStyle/>
          <a:p>
            <a:pPr algn="ctr"/>
            <a:r>
              <a:rPr lang="pt-BR" dirty="0"/>
              <a:t>Notas da Igreja: Unidade</a:t>
            </a:r>
          </a:p>
        </p:txBody>
      </p:sp>
      <p:sp>
        <p:nvSpPr>
          <p:cNvPr id="5" name="Retângulo: Cantos Arredondados 4">
            <a:extLst>
              <a:ext uri="{FF2B5EF4-FFF2-40B4-BE49-F238E27FC236}">
                <a16:creationId xmlns:a16="http://schemas.microsoft.com/office/drawing/2014/main" id="{3F81EBAA-36D7-3B4D-702F-8451277ABC54}"/>
              </a:ext>
            </a:extLst>
          </p:cNvPr>
          <p:cNvSpPr/>
          <p:nvPr/>
        </p:nvSpPr>
        <p:spPr>
          <a:xfrm>
            <a:off x="3768580" y="1016099"/>
            <a:ext cx="5496718" cy="68381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pt-BR" sz="2400" b="1" dirty="0"/>
              <a:t>Unidade de Vida de Comunhão</a:t>
            </a:r>
          </a:p>
        </p:txBody>
      </p:sp>
      <p:sp>
        <p:nvSpPr>
          <p:cNvPr id="3" name="Retângulo: Cantos Arredondados 2">
            <a:extLst>
              <a:ext uri="{FF2B5EF4-FFF2-40B4-BE49-F238E27FC236}">
                <a16:creationId xmlns:a16="http://schemas.microsoft.com/office/drawing/2014/main" id="{14FC3E55-7D53-77CC-ECFF-05E331FDA5CA}"/>
              </a:ext>
            </a:extLst>
          </p:cNvPr>
          <p:cNvSpPr/>
          <p:nvPr/>
        </p:nvSpPr>
        <p:spPr>
          <a:xfrm>
            <a:off x="1575887" y="2701212"/>
            <a:ext cx="2024743" cy="727788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>
                <a:solidFill>
                  <a:schemeClr val="tx1"/>
                </a:solidFill>
              </a:rPr>
              <a:t>Qualquer sociedade</a:t>
            </a:r>
          </a:p>
        </p:txBody>
      </p:sp>
      <p:sp>
        <p:nvSpPr>
          <p:cNvPr id="4" name="Retângulo: Cantos Arredondados 3">
            <a:extLst>
              <a:ext uri="{FF2B5EF4-FFF2-40B4-BE49-F238E27FC236}">
                <a16:creationId xmlns:a16="http://schemas.microsoft.com/office/drawing/2014/main" id="{6498C301-9806-BC71-51F9-77059A133C38}"/>
              </a:ext>
            </a:extLst>
          </p:cNvPr>
          <p:cNvSpPr/>
          <p:nvPr/>
        </p:nvSpPr>
        <p:spPr>
          <a:xfrm>
            <a:off x="6829023" y="2383548"/>
            <a:ext cx="5104830" cy="1045452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>
                <a:solidFill>
                  <a:schemeClr val="tx1"/>
                </a:solidFill>
              </a:rPr>
              <a:t>Membros unidos por amor aos mesmos objetivos</a:t>
            </a:r>
          </a:p>
        </p:txBody>
      </p:sp>
      <p:sp>
        <p:nvSpPr>
          <p:cNvPr id="6" name="Seta: para a Direita 5">
            <a:extLst>
              <a:ext uri="{FF2B5EF4-FFF2-40B4-BE49-F238E27FC236}">
                <a16:creationId xmlns:a16="http://schemas.microsoft.com/office/drawing/2014/main" id="{CDD0DC2B-D66E-9485-A5BC-63B3A1369B86}"/>
              </a:ext>
            </a:extLst>
          </p:cNvPr>
          <p:cNvSpPr/>
          <p:nvPr/>
        </p:nvSpPr>
        <p:spPr>
          <a:xfrm>
            <a:off x="3997181" y="2969912"/>
            <a:ext cx="2435290" cy="951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9" name="Retângulo: Cantos Arredondados 8">
            <a:extLst>
              <a:ext uri="{FF2B5EF4-FFF2-40B4-BE49-F238E27FC236}">
                <a16:creationId xmlns:a16="http://schemas.microsoft.com/office/drawing/2014/main" id="{B27F1C79-563B-5655-0C0A-C5D4CFFC6663}"/>
              </a:ext>
            </a:extLst>
          </p:cNvPr>
          <p:cNvSpPr/>
          <p:nvPr/>
        </p:nvSpPr>
        <p:spPr>
          <a:xfrm>
            <a:off x="1575887" y="3999389"/>
            <a:ext cx="2024743" cy="727788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/>
              <a:t>Igreja</a:t>
            </a:r>
          </a:p>
        </p:txBody>
      </p:sp>
      <p:sp>
        <p:nvSpPr>
          <p:cNvPr id="11" name="Retângulo: Cantos Arredondados 10">
            <a:extLst>
              <a:ext uri="{FF2B5EF4-FFF2-40B4-BE49-F238E27FC236}">
                <a16:creationId xmlns:a16="http://schemas.microsoft.com/office/drawing/2014/main" id="{C73E2455-B4AA-3BE4-BBA2-FE59330CBAFB}"/>
              </a:ext>
            </a:extLst>
          </p:cNvPr>
          <p:cNvSpPr/>
          <p:nvPr/>
        </p:nvSpPr>
        <p:spPr>
          <a:xfrm>
            <a:off x="6829023" y="3681725"/>
            <a:ext cx="5104830" cy="1045452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>
                <a:solidFill>
                  <a:schemeClr val="bg1"/>
                </a:solidFill>
              </a:rPr>
              <a:t>Membros unidos por amor ao bem absoluto: Deus</a:t>
            </a:r>
          </a:p>
        </p:txBody>
      </p:sp>
      <p:sp>
        <p:nvSpPr>
          <p:cNvPr id="13" name="Seta: para a Direita 12">
            <a:extLst>
              <a:ext uri="{FF2B5EF4-FFF2-40B4-BE49-F238E27FC236}">
                <a16:creationId xmlns:a16="http://schemas.microsoft.com/office/drawing/2014/main" id="{218B958C-7CDA-2E02-8A08-26EC59634C41}"/>
              </a:ext>
            </a:extLst>
          </p:cNvPr>
          <p:cNvSpPr/>
          <p:nvPr/>
        </p:nvSpPr>
        <p:spPr>
          <a:xfrm>
            <a:off x="3997181" y="4268089"/>
            <a:ext cx="2435290" cy="951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5" name="Retângulo: Cantos Arredondados 14">
            <a:extLst>
              <a:ext uri="{FF2B5EF4-FFF2-40B4-BE49-F238E27FC236}">
                <a16:creationId xmlns:a16="http://schemas.microsoft.com/office/drawing/2014/main" id="{4212AB1F-AEEC-B747-D579-C4E540F2A5E7}"/>
              </a:ext>
            </a:extLst>
          </p:cNvPr>
          <p:cNvSpPr/>
          <p:nvPr/>
        </p:nvSpPr>
        <p:spPr>
          <a:xfrm>
            <a:off x="7282543" y="5580644"/>
            <a:ext cx="4301412" cy="727788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/>
              <a:t>Une os cristãos entre si e a todos os homens</a:t>
            </a:r>
          </a:p>
        </p:txBody>
      </p:sp>
      <p:sp>
        <p:nvSpPr>
          <p:cNvPr id="16" name="Seta: para Baixo 15">
            <a:extLst>
              <a:ext uri="{FF2B5EF4-FFF2-40B4-BE49-F238E27FC236}">
                <a16:creationId xmlns:a16="http://schemas.microsoft.com/office/drawing/2014/main" id="{32D169CD-76FC-82F1-F5D3-E98288AD0DA5}"/>
              </a:ext>
            </a:extLst>
          </p:cNvPr>
          <p:cNvSpPr/>
          <p:nvPr/>
        </p:nvSpPr>
        <p:spPr>
          <a:xfrm>
            <a:off x="1575887" y="286741"/>
            <a:ext cx="45719" cy="4571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Seta: para Baixo 16">
            <a:extLst>
              <a:ext uri="{FF2B5EF4-FFF2-40B4-BE49-F238E27FC236}">
                <a16:creationId xmlns:a16="http://schemas.microsoft.com/office/drawing/2014/main" id="{80E07DD1-FBCC-C861-6575-C399EA8E45D2}"/>
              </a:ext>
            </a:extLst>
          </p:cNvPr>
          <p:cNvSpPr/>
          <p:nvPr/>
        </p:nvSpPr>
        <p:spPr>
          <a:xfrm>
            <a:off x="9181322" y="4879910"/>
            <a:ext cx="83976" cy="485192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Elipse 17">
            <a:extLst>
              <a:ext uri="{FF2B5EF4-FFF2-40B4-BE49-F238E27FC236}">
                <a16:creationId xmlns:a16="http://schemas.microsoft.com/office/drawing/2014/main" id="{7074DA91-7999-4A7C-6F68-59B679179983}"/>
              </a:ext>
            </a:extLst>
          </p:cNvPr>
          <p:cNvSpPr/>
          <p:nvPr/>
        </p:nvSpPr>
        <p:spPr>
          <a:xfrm>
            <a:off x="3834882" y="5487338"/>
            <a:ext cx="2435290" cy="9144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Não implica uniformidade</a:t>
            </a:r>
          </a:p>
        </p:txBody>
      </p:sp>
      <p:sp>
        <p:nvSpPr>
          <p:cNvPr id="19" name="Seta: para a Esquerda 18">
            <a:extLst>
              <a:ext uri="{FF2B5EF4-FFF2-40B4-BE49-F238E27FC236}">
                <a16:creationId xmlns:a16="http://schemas.microsoft.com/office/drawing/2014/main" id="{6DB68AD7-1139-B187-240B-0222EF0A5DD4}"/>
              </a:ext>
            </a:extLst>
          </p:cNvPr>
          <p:cNvSpPr/>
          <p:nvPr/>
        </p:nvSpPr>
        <p:spPr>
          <a:xfrm>
            <a:off x="6354147" y="5944538"/>
            <a:ext cx="737118" cy="9519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69876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397635-09BB-36DB-1AF5-EBD8755906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630" y="418836"/>
            <a:ext cx="5832619" cy="831466"/>
          </a:xfrm>
        </p:spPr>
        <p:txBody>
          <a:bodyPr/>
          <a:lstStyle/>
          <a:p>
            <a:pPr algn="ctr"/>
            <a:r>
              <a:rPr lang="pt-BR" dirty="0"/>
              <a:t>Notas da Igreja: Unidade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68ED7EB0-A30E-D1E8-322A-AF3E15E65C75}"/>
              </a:ext>
            </a:extLst>
          </p:cNvPr>
          <p:cNvSpPr txBox="1"/>
          <p:nvPr/>
        </p:nvSpPr>
        <p:spPr>
          <a:xfrm>
            <a:off x="2883159" y="3004628"/>
            <a:ext cx="825759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i="1" dirty="0" err="1"/>
              <a:t>Koinonia</a:t>
            </a:r>
            <a:r>
              <a:rPr lang="pt-BR" sz="2400" b="1" i="1" dirty="0"/>
              <a:t> </a:t>
            </a:r>
            <a:r>
              <a:rPr lang="pt-BR" sz="2400" b="1" i="1" dirty="0" err="1"/>
              <a:t>ton</a:t>
            </a:r>
            <a:r>
              <a:rPr lang="pt-BR" sz="2400" b="1" i="1" dirty="0"/>
              <a:t> </a:t>
            </a:r>
            <a:r>
              <a:rPr lang="pt-BR" sz="2400" b="1" i="1" dirty="0" err="1"/>
              <a:t>hagion</a:t>
            </a:r>
            <a:endParaRPr lang="pt-BR" sz="2400" b="1" i="1" dirty="0"/>
          </a:p>
          <a:p>
            <a:r>
              <a:rPr lang="pt-BR" sz="2400" i="1" dirty="0"/>
              <a:t>Comunhão de coisas </a:t>
            </a:r>
            <a:r>
              <a:rPr lang="pt-BR" sz="2400" dirty="0"/>
              <a:t>santas (dos méritos de Cristo).</a:t>
            </a:r>
          </a:p>
          <a:p>
            <a:r>
              <a:rPr lang="pt-BR" sz="2400" dirty="0"/>
              <a:t>A Igreja nos faz participar dos mesmos.</a:t>
            </a:r>
          </a:p>
          <a:p>
            <a:endParaRPr lang="pt-BR" sz="2400" dirty="0"/>
          </a:p>
          <a:p>
            <a:r>
              <a:rPr lang="pt-BR" sz="2400" dirty="0"/>
              <a:t>Em segunda instância: fiéis comungam os mesmos entre si</a:t>
            </a: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024FE2A3-F80F-0EDB-7EFA-267535E748C0}"/>
              </a:ext>
            </a:extLst>
          </p:cNvPr>
          <p:cNvSpPr/>
          <p:nvPr/>
        </p:nvSpPr>
        <p:spPr>
          <a:xfrm>
            <a:off x="1782147" y="1250302"/>
            <a:ext cx="9665440" cy="1754326"/>
          </a:xfrm>
          <a:prstGeom prst="rect">
            <a:avLst/>
          </a:prstGeom>
          <a:noFill/>
          <a:ln>
            <a:solidFill>
              <a:srgbClr val="7030A0"/>
            </a:solidFill>
          </a:ln>
          <a:scene3d>
            <a:camera prst="perspectiveRelaxed"/>
            <a:lightRig rig="threePt" dir="t"/>
          </a:scene3d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69850" h="69850" prst="divot"/>
            </a:sp3d>
          </a:bodyPr>
          <a:lstStyle/>
          <a:p>
            <a:pPr algn="ctr"/>
            <a:r>
              <a:rPr lang="pt-BR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A propósito: </a:t>
            </a:r>
          </a:p>
          <a:p>
            <a:pPr algn="ctr"/>
            <a:r>
              <a:rPr lang="pt-BR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Comunhão dos Santos</a:t>
            </a:r>
          </a:p>
        </p:txBody>
      </p:sp>
    </p:spTree>
    <p:extLst>
      <p:ext uri="{BB962C8B-B14F-4D97-AF65-F5344CB8AC3E}">
        <p14:creationId xmlns:p14="http://schemas.microsoft.com/office/powerpoint/2010/main" val="10737574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42C1469-4CD8-21CA-2FF9-DBDF68569D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43690" y="465490"/>
            <a:ext cx="6904619" cy="1280890"/>
          </a:xfrm>
        </p:spPr>
        <p:txBody>
          <a:bodyPr/>
          <a:lstStyle/>
          <a:p>
            <a:pPr algn="ctr"/>
            <a:r>
              <a:rPr kumimoji="0" lang="pt-BR" sz="49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Como é a Igreja?</a:t>
            </a:r>
            <a:endParaRPr lang="pt-BR" dirty="0"/>
          </a:p>
        </p:txBody>
      </p:sp>
      <p:pic>
        <p:nvPicPr>
          <p:cNvPr id="1026" name="Picture 2" descr="Sinal de Interrogação PNG - Sinal de Interrogação PNG">
            <a:extLst>
              <a:ext uri="{FF2B5EF4-FFF2-40B4-BE49-F238E27FC236}">
                <a16:creationId xmlns:a16="http://schemas.microsoft.com/office/drawing/2014/main" id="{E5A1B813-796C-8788-9A92-B2C7CAD922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0581" y="1905000"/>
            <a:ext cx="7395376" cy="41598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15206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397635-09BB-36DB-1AF5-EBD8755906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630" y="418836"/>
            <a:ext cx="5832619" cy="831466"/>
          </a:xfrm>
        </p:spPr>
        <p:txBody>
          <a:bodyPr/>
          <a:lstStyle/>
          <a:p>
            <a:pPr algn="ctr"/>
            <a:r>
              <a:rPr lang="pt-BR" dirty="0"/>
              <a:t>Notas da Igreja: Unidade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68ED7EB0-A30E-D1E8-322A-AF3E15E65C75}"/>
              </a:ext>
            </a:extLst>
          </p:cNvPr>
          <p:cNvSpPr txBox="1"/>
          <p:nvPr/>
        </p:nvSpPr>
        <p:spPr>
          <a:xfrm>
            <a:off x="4497355" y="1334449"/>
            <a:ext cx="38068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/>
              <a:t>As Rupturas na Unidade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44CACDD8-DD06-BB30-73D1-C9C1A1ADC13D}"/>
              </a:ext>
            </a:extLst>
          </p:cNvPr>
          <p:cNvSpPr txBox="1"/>
          <p:nvPr/>
        </p:nvSpPr>
        <p:spPr>
          <a:xfrm>
            <a:off x="2519265" y="2491273"/>
            <a:ext cx="840688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i="1" dirty="0"/>
              <a:t>1- Cisma</a:t>
            </a:r>
            <a:r>
              <a:rPr lang="pt-BR" dirty="0"/>
              <a:t> (</a:t>
            </a:r>
            <a:r>
              <a:rPr lang="pt-BR" dirty="0" err="1"/>
              <a:t>Schisma</a:t>
            </a:r>
            <a:r>
              <a:rPr lang="pt-BR" dirty="0"/>
              <a:t> = rasgão): ruptura por motivos disciplinares, sem que haja necessariamente alteração da doutrina da fé.</a:t>
            </a:r>
          </a:p>
          <a:p>
            <a:endParaRPr lang="pt-BR" dirty="0"/>
          </a:p>
          <a:p>
            <a:r>
              <a:rPr lang="pt-BR" b="1" i="1" dirty="0"/>
              <a:t>2- Heresia </a:t>
            </a:r>
            <a:r>
              <a:rPr lang="pt-BR" dirty="0"/>
              <a:t>(</a:t>
            </a:r>
            <a:r>
              <a:rPr lang="pt-BR" dirty="0" err="1"/>
              <a:t>Hairesis</a:t>
            </a:r>
            <a:r>
              <a:rPr lang="pt-BR" dirty="0"/>
              <a:t> = escolha, partido): doutrina contrária à verdade revelada</a:t>
            </a:r>
          </a:p>
          <a:p>
            <a:endParaRPr lang="pt-BR" dirty="0"/>
          </a:p>
          <a:p>
            <a:r>
              <a:rPr lang="pt-BR" dirty="0"/>
              <a:t>3- </a:t>
            </a:r>
            <a:r>
              <a:rPr lang="pt-BR" b="1" i="1" dirty="0"/>
              <a:t>Apostasia</a:t>
            </a:r>
            <a:r>
              <a:rPr lang="pt-BR" dirty="0"/>
              <a:t>: repúdio total da fé cristã. Não é propriamente uma ruptura na unidade, mas um abandono da Igreja.</a:t>
            </a:r>
          </a:p>
        </p:txBody>
      </p:sp>
    </p:spTree>
    <p:extLst>
      <p:ext uri="{BB962C8B-B14F-4D97-AF65-F5344CB8AC3E}">
        <p14:creationId xmlns:p14="http://schemas.microsoft.com/office/powerpoint/2010/main" val="17465924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2B8D61A-51B3-CC5D-5818-E5C21AA2CA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54990" y="512143"/>
            <a:ext cx="3742562" cy="1280890"/>
          </a:xfrm>
        </p:spPr>
        <p:txBody>
          <a:bodyPr/>
          <a:lstStyle/>
          <a:p>
            <a:r>
              <a:rPr lang="pt-BR" dirty="0"/>
              <a:t>ECLESIOLOGIA</a:t>
            </a: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B6AB0874-7788-5E02-9D9D-05C4C0768869}"/>
              </a:ext>
            </a:extLst>
          </p:cNvPr>
          <p:cNvSpPr/>
          <p:nvPr/>
        </p:nvSpPr>
        <p:spPr>
          <a:xfrm>
            <a:off x="2124294" y="2551836"/>
            <a:ext cx="9884204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perspectiveContrastingRightFacing"/>
              <a:lightRig rig="threePt" dir="t"/>
            </a:scene3d>
          </a:bodyPr>
          <a:lstStyle/>
          <a:p>
            <a:pPr algn="ctr"/>
            <a:r>
              <a:rPr lang="pt-BR" sz="5400" b="0" cap="none" spc="0" dirty="0">
                <a:ln w="0">
                  <a:solidFill>
                    <a:srgbClr val="7030A0"/>
                  </a:solidFill>
                </a:ln>
                <a:solidFill>
                  <a:srgbClr val="0070C0"/>
                </a:solidFill>
                <a:effectLst>
                  <a:reflection blurRad="6350" stA="53000" endA="300" endPos="35500" dir="5400000" sy="-90000" algn="bl" rotWithShape="0"/>
                </a:effectLst>
              </a:rPr>
              <a:t>OBRIGADO E ATÉ A </a:t>
            </a:r>
            <a:r>
              <a:rPr lang="pt-BR" sz="5400" b="0" cap="none" spc="0" dirty="0">
                <a:ln w="57150">
                  <a:solidFill>
                    <a:srgbClr val="7030A0"/>
                  </a:solidFill>
                </a:ln>
                <a:solidFill>
                  <a:srgbClr val="0070C0"/>
                </a:solidFill>
                <a:effectLst>
                  <a:reflection blurRad="6350" stA="53000" endA="300" endPos="35500" dir="5400000" sy="-90000" algn="bl" rotWithShape="0"/>
                </a:effectLst>
              </a:rPr>
              <a:t>PRÓXIMA</a:t>
            </a:r>
          </a:p>
        </p:txBody>
      </p:sp>
    </p:spTree>
    <p:extLst>
      <p:ext uri="{BB962C8B-B14F-4D97-AF65-F5344CB8AC3E}">
        <p14:creationId xmlns:p14="http://schemas.microsoft.com/office/powerpoint/2010/main" val="28579883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274887" y="637581"/>
            <a:ext cx="8915399" cy="619719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/>
              <a:t>Como é a Igreja?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C02E9421-80A4-AA37-C31C-8B50464B98AF}"/>
              </a:ext>
            </a:extLst>
          </p:cNvPr>
          <p:cNvSpPr txBox="1"/>
          <p:nvPr/>
        </p:nvSpPr>
        <p:spPr>
          <a:xfrm>
            <a:off x="2136126" y="1408922"/>
            <a:ext cx="849766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2800" b="1" i="1" dirty="0"/>
          </a:p>
          <a:p>
            <a:endParaRPr lang="pt-BR" sz="2800" b="1" i="1" dirty="0"/>
          </a:p>
          <a:p>
            <a:r>
              <a:rPr lang="pt-BR" sz="2800" b="1" i="1" dirty="0"/>
              <a:t>Símbolo </a:t>
            </a:r>
            <a:r>
              <a:rPr lang="pt-BR" sz="2800" b="1" i="1" dirty="0" err="1"/>
              <a:t>Niceno</a:t>
            </a:r>
            <a:r>
              <a:rPr lang="pt-BR" sz="2800" b="1" i="1" dirty="0"/>
              <a:t>-Constantinopolitano:</a:t>
            </a:r>
          </a:p>
          <a:p>
            <a:endParaRPr lang="pt-BR" sz="2800" dirty="0"/>
          </a:p>
          <a:p>
            <a:r>
              <a:rPr lang="pt-BR" sz="2800" dirty="0"/>
              <a:t>“Creio na Igreja, Una, Santa, Católica, Apostólica”</a:t>
            </a:r>
          </a:p>
        </p:txBody>
      </p:sp>
    </p:spTree>
    <p:extLst>
      <p:ext uri="{BB962C8B-B14F-4D97-AF65-F5344CB8AC3E}">
        <p14:creationId xmlns:p14="http://schemas.microsoft.com/office/powerpoint/2010/main" val="3946205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274887" y="637581"/>
            <a:ext cx="8915399" cy="619719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/>
              <a:t>As Notas da Igreja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C02E9421-80A4-AA37-C31C-8B50464B98AF}"/>
              </a:ext>
            </a:extLst>
          </p:cNvPr>
          <p:cNvSpPr txBox="1"/>
          <p:nvPr/>
        </p:nvSpPr>
        <p:spPr>
          <a:xfrm>
            <a:off x="2136126" y="1408922"/>
            <a:ext cx="8497661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800" dirty="0"/>
              <a:t>Notas (ou Propriedades) Essenciais X Acidentais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800" dirty="0"/>
              <a:t>Definidas no Conc. De Constantinopla I (381)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800" dirty="0"/>
              <a:t>Nem sempre aceitas apenas 4: 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800" dirty="0" err="1"/>
              <a:t>Ex</a:t>
            </a:r>
            <a:r>
              <a:rPr lang="pt-BR" sz="2800" dirty="0"/>
              <a:t>: S. Roberto Belarmino (1542-1621): 15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800" dirty="0" err="1"/>
              <a:t>Tomaso</a:t>
            </a:r>
            <a:r>
              <a:rPr lang="pt-BR" sz="2800" dirty="0"/>
              <a:t> </a:t>
            </a:r>
            <a:r>
              <a:rPr lang="pt-BR" sz="2800" dirty="0" err="1"/>
              <a:t>Bozio</a:t>
            </a:r>
            <a:r>
              <a:rPr lang="pt-BR" sz="2800" dirty="0"/>
              <a:t> (1591): 100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800" dirty="0"/>
              <a:t>Catecismos de séc. XVII: 14 ou 19</a:t>
            </a:r>
          </a:p>
          <a:p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5788730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032290" y="4044756"/>
            <a:ext cx="8915399" cy="619719"/>
          </a:xfrm>
        </p:spPr>
        <p:txBody>
          <a:bodyPr>
            <a:noAutofit/>
          </a:bodyPr>
          <a:lstStyle/>
          <a:p>
            <a:pPr algn="ctr"/>
            <a:r>
              <a:rPr lang="pt-BR" sz="3600" b="1" i="1" dirty="0" err="1"/>
              <a:t>Romanidade</a:t>
            </a:r>
            <a:endParaRPr lang="pt-BR" sz="3600" b="1" i="1" dirty="0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BA71DE7B-D82C-3F24-1A12-C15C22DB7F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9834" y="1531067"/>
            <a:ext cx="2940310" cy="21435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ítulo 1">
            <a:extLst>
              <a:ext uri="{FF2B5EF4-FFF2-40B4-BE49-F238E27FC236}">
                <a16:creationId xmlns:a16="http://schemas.microsoft.com/office/drawing/2014/main" id="{091F7553-A201-4A46-F124-9F1830A0F180}"/>
              </a:ext>
            </a:extLst>
          </p:cNvPr>
          <p:cNvSpPr txBox="1">
            <a:spLocks/>
          </p:cNvSpPr>
          <p:nvPr/>
        </p:nvSpPr>
        <p:spPr>
          <a:xfrm>
            <a:off x="2213727" y="605313"/>
            <a:ext cx="8915399" cy="61971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pt-BR" sz="4400" dirty="0"/>
              <a:t>As Notas da Igreja</a:t>
            </a:r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85F3FF4D-902D-681B-1749-E38CDD9914B0}"/>
              </a:ext>
            </a:extLst>
          </p:cNvPr>
          <p:cNvSpPr txBox="1">
            <a:spLocks/>
          </p:cNvSpPr>
          <p:nvPr/>
        </p:nvSpPr>
        <p:spPr>
          <a:xfrm>
            <a:off x="2032290" y="4828183"/>
            <a:ext cx="2723212" cy="61971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pt-BR" sz="3600" dirty="0"/>
              <a:t>Católica</a:t>
            </a: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4BBC8D85-206A-C708-DF52-F6977BB6C31A}"/>
              </a:ext>
            </a:extLst>
          </p:cNvPr>
          <p:cNvSpPr txBox="1">
            <a:spLocks/>
          </p:cNvSpPr>
          <p:nvPr/>
        </p:nvSpPr>
        <p:spPr>
          <a:xfrm>
            <a:off x="5146536" y="4828183"/>
            <a:ext cx="3049783" cy="61971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pt-BR" sz="3600" dirty="0"/>
              <a:t>Apostólica</a:t>
            </a: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F854E619-CFE4-A182-691B-BC82B65990E6}"/>
              </a:ext>
            </a:extLst>
          </p:cNvPr>
          <p:cNvSpPr txBox="1">
            <a:spLocks/>
          </p:cNvSpPr>
          <p:nvPr/>
        </p:nvSpPr>
        <p:spPr>
          <a:xfrm>
            <a:off x="8997900" y="4828183"/>
            <a:ext cx="2263256" cy="61971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pt-BR" sz="3600" b="1" i="1" dirty="0"/>
              <a:t>Romana</a:t>
            </a:r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919E978B-65DB-6D4E-FD87-A0E5E985FA32}"/>
              </a:ext>
            </a:extLst>
          </p:cNvPr>
          <p:cNvSpPr txBox="1">
            <a:spLocks/>
          </p:cNvSpPr>
          <p:nvPr/>
        </p:nvSpPr>
        <p:spPr>
          <a:xfrm>
            <a:off x="2213727" y="5611610"/>
            <a:ext cx="8915399" cy="61971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pt-BR" sz="3600" b="1" i="1" dirty="0">
                <a:solidFill>
                  <a:srgbClr val="FF0000"/>
                </a:solidFill>
              </a:rPr>
              <a:t>Por que não entrou no Credo?</a:t>
            </a:r>
          </a:p>
        </p:txBody>
      </p:sp>
    </p:spTree>
    <p:extLst>
      <p:ext uri="{BB962C8B-B14F-4D97-AF65-F5344CB8AC3E}">
        <p14:creationId xmlns:p14="http://schemas.microsoft.com/office/powerpoint/2010/main" val="19931891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274887" y="637581"/>
            <a:ext cx="8915399" cy="619719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/>
              <a:t>As Notas da Igreja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C02E9421-80A4-AA37-C31C-8B50464B98AF}"/>
              </a:ext>
            </a:extLst>
          </p:cNvPr>
          <p:cNvSpPr txBox="1"/>
          <p:nvPr/>
        </p:nvSpPr>
        <p:spPr>
          <a:xfrm>
            <a:off x="1726164" y="1257300"/>
            <a:ext cx="10185917" cy="33035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i="1" dirty="0" err="1"/>
              <a:t>Romanidade</a:t>
            </a:r>
            <a:endParaRPr lang="pt-BR" sz="2800" b="1" i="1" dirty="0"/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400" dirty="0"/>
              <a:t>Elaborada no séc. XIX (Definição do primado do Papa)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400" dirty="0"/>
              <a:t>Indica a sede do Bispo Primaz, sucessor de Pedro, que aí pregou e morreu (= Jesus “Nazareno”)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400" dirty="0"/>
              <a:t>A Igreja nasce e se desenvolve em Israel</a:t>
            </a:r>
          </a:p>
          <a:p>
            <a:pPr algn="ctr">
              <a:lnSpc>
                <a:spcPct val="150000"/>
              </a:lnSpc>
            </a:pPr>
            <a:r>
              <a:rPr lang="pt-BR" sz="2800" b="1" i="1" dirty="0"/>
              <a:t>Conclusão</a:t>
            </a:r>
            <a:r>
              <a:rPr lang="pt-BR" sz="2800" dirty="0"/>
              <a:t>:</a:t>
            </a:r>
          </a:p>
        </p:txBody>
      </p:sp>
      <p:sp>
        <p:nvSpPr>
          <p:cNvPr id="4" name="Elipse 3">
            <a:extLst>
              <a:ext uri="{FF2B5EF4-FFF2-40B4-BE49-F238E27FC236}">
                <a16:creationId xmlns:a16="http://schemas.microsoft.com/office/drawing/2014/main" id="{100D3B23-0646-AB34-F66F-618D86008509}"/>
              </a:ext>
            </a:extLst>
          </p:cNvPr>
          <p:cNvSpPr/>
          <p:nvPr/>
        </p:nvSpPr>
        <p:spPr>
          <a:xfrm>
            <a:off x="1810139" y="4845971"/>
            <a:ext cx="2760534" cy="150945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dirty="0"/>
              <a:t>Acidental</a:t>
            </a:r>
          </a:p>
        </p:txBody>
      </p:sp>
      <p:sp>
        <p:nvSpPr>
          <p:cNvPr id="5" name="Elipse 4">
            <a:extLst>
              <a:ext uri="{FF2B5EF4-FFF2-40B4-BE49-F238E27FC236}">
                <a16:creationId xmlns:a16="http://schemas.microsoft.com/office/drawing/2014/main" id="{2289A6E8-43F2-A235-99E0-E2C4CD4D6954}"/>
              </a:ext>
            </a:extLst>
          </p:cNvPr>
          <p:cNvSpPr/>
          <p:nvPr/>
        </p:nvSpPr>
        <p:spPr>
          <a:xfrm>
            <a:off x="8210939" y="4827705"/>
            <a:ext cx="3442995" cy="1458691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Derivada da </a:t>
            </a:r>
            <a:r>
              <a:rPr lang="pt-BR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apostolicidade</a:t>
            </a:r>
            <a:endParaRPr lang="pt-BR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7" name="Conector de Seta Reta 6">
            <a:extLst>
              <a:ext uri="{FF2B5EF4-FFF2-40B4-BE49-F238E27FC236}">
                <a16:creationId xmlns:a16="http://schemas.microsoft.com/office/drawing/2014/main" id="{5CDA4176-DE57-FBD6-02C1-710CCF39039A}"/>
              </a:ext>
            </a:extLst>
          </p:cNvPr>
          <p:cNvCxnSpPr>
            <a:stCxn id="3" idx="2"/>
          </p:cNvCxnSpPr>
          <p:nvPr/>
        </p:nvCxnSpPr>
        <p:spPr>
          <a:xfrm flipH="1">
            <a:off x="4693298" y="4560897"/>
            <a:ext cx="2125825" cy="5336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de Seta Reta 8">
            <a:extLst>
              <a:ext uri="{FF2B5EF4-FFF2-40B4-BE49-F238E27FC236}">
                <a16:creationId xmlns:a16="http://schemas.microsoft.com/office/drawing/2014/main" id="{B66DB1D0-32A7-DF56-9045-E47919430D34}"/>
              </a:ext>
            </a:extLst>
          </p:cNvPr>
          <p:cNvCxnSpPr>
            <a:stCxn id="3" idx="2"/>
          </p:cNvCxnSpPr>
          <p:nvPr/>
        </p:nvCxnSpPr>
        <p:spPr>
          <a:xfrm>
            <a:off x="6819123" y="4560897"/>
            <a:ext cx="1391816" cy="5336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25891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3593DD1-63E4-6EC9-6973-3429EA1D21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70001" y="530804"/>
            <a:ext cx="5888603" cy="822135"/>
          </a:xfrm>
        </p:spPr>
        <p:txBody>
          <a:bodyPr/>
          <a:lstStyle/>
          <a:p>
            <a:pPr algn="ctr"/>
            <a:r>
              <a:rPr lang="pt-BR" dirty="0"/>
              <a:t>Notas da Igreja: Unidade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2F10586A-36A2-0B28-CBF7-8605FA512BE8}"/>
              </a:ext>
            </a:extLst>
          </p:cNvPr>
          <p:cNvSpPr txBox="1"/>
          <p:nvPr/>
        </p:nvSpPr>
        <p:spPr>
          <a:xfrm>
            <a:off x="3004457" y="1194318"/>
            <a:ext cx="8154955" cy="19493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t-BR" sz="2800" dirty="0"/>
              <a:t>Unidade: coesão, compacto em si mesmo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t-BR" sz="2800" dirty="0"/>
              <a:t>Unicidade: único, não tem par ou igual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t-BR" sz="2800" dirty="0"/>
              <a:t>Uniformidade: mesma forma</a:t>
            </a: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58FB38F8-0814-AB5D-67E0-70C4BC57CD5D}"/>
              </a:ext>
            </a:extLst>
          </p:cNvPr>
          <p:cNvSpPr/>
          <p:nvPr/>
        </p:nvSpPr>
        <p:spPr>
          <a:xfrm rot="10800000" flipV="1">
            <a:off x="5543937" y="4493694"/>
            <a:ext cx="2472613" cy="88152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dirty="0"/>
              <a:t>Igreja</a:t>
            </a:r>
          </a:p>
        </p:txBody>
      </p:sp>
      <p:cxnSp>
        <p:nvCxnSpPr>
          <p:cNvPr id="6" name="Conector: Curvo 5">
            <a:extLst>
              <a:ext uri="{FF2B5EF4-FFF2-40B4-BE49-F238E27FC236}">
                <a16:creationId xmlns:a16="http://schemas.microsoft.com/office/drawing/2014/main" id="{F27119B9-E4DD-DAAB-3A99-749DF7B40E9D}"/>
              </a:ext>
            </a:extLst>
          </p:cNvPr>
          <p:cNvCxnSpPr>
            <a:cxnSpLocks/>
          </p:cNvCxnSpPr>
          <p:nvPr/>
        </p:nvCxnSpPr>
        <p:spPr>
          <a:xfrm rot="16200000" flipH="1">
            <a:off x="2618406" y="2261508"/>
            <a:ext cx="3312367" cy="2260339"/>
          </a:xfrm>
          <a:prstGeom prst="curvedConnector3">
            <a:avLst>
              <a:gd name="adj1" fmla="val 99577"/>
            </a:avLst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Conector: Curvo 15">
            <a:extLst>
              <a:ext uri="{FF2B5EF4-FFF2-40B4-BE49-F238E27FC236}">
                <a16:creationId xmlns:a16="http://schemas.microsoft.com/office/drawing/2014/main" id="{DE6A74B6-0012-A4C7-5E38-4FD532220A87}"/>
              </a:ext>
            </a:extLst>
          </p:cNvPr>
          <p:cNvCxnSpPr>
            <a:cxnSpLocks/>
          </p:cNvCxnSpPr>
          <p:nvPr/>
        </p:nvCxnSpPr>
        <p:spPr>
          <a:xfrm rot="5400000">
            <a:off x="7815940" y="2600126"/>
            <a:ext cx="2780524" cy="2114947"/>
          </a:xfrm>
          <a:prstGeom prst="curvedConnector3">
            <a:avLst>
              <a:gd name="adj1" fmla="val 99329"/>
            </a:avLst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Conector de Seta Reta 20">
            <a:extLst>
              <a:ext uri="{FF2B5EF4-FFF2-40B4-BE49-F238E27FC236}">
                <a16:creationId xmlns:a16="http://schemas.microsoft.com/office/drawing/2014/main" id="{AB0438E6-DBF4-9E13-4921-295FB986678A}"/>
              </a:ext>
            </a:extLst>
          </p:cNvPr>
          <p:cNvCxnSpPr>
            <a:cxnSpLocks/>
          </p:cNvCxnSpPr>
          <p:nvPr/>
        </p:nvCxnSpPr>
        <p:spPr>
          <a:xfrm>
            <a:off x="6671388" y="3143698"/>
            <a:ext cx="9329" cy="108306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Sinal de Multiplicação 21">
            <a:extLst>
              <a:ext uri="{FF2B5EF4-FFF2-40B4-BE49-F238E27FC236}">
                <a16:creationId xmlns:a16="http://schemas.microsoft.com/office/drawing/2014/main" id="{23A267D4-E494-B5D9-49E4-28D3D3A1EF5A}"/>
              </a:ext>
            </a:extLst>
          </p:cNvPr>
          <p:cNvSpPr/>
          <p:nvPr/>
        </p:nvSpPr>
        <p:spPr>
          <a:xfrm>
            <a:off x="6300495" y="3244469"/>
            <a:ext cx="741785" cy="881526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83850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3593DD1-63E4-6EC9-6973-3429EA1D21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70001" y="530804"/>
            <a:ext cx="5888603" cy="822135"/>
          </a:xfrm>
        </p:spPr>
        <p:txBody>
          <a:bodyPr/>
          <a:lstStyle/>
          <a:p>
            <a:pPr algn="ctr"/>
            <a:r>
              <a:rPr lang="pt-BR" dirty="0"/>
              <a:t>Notas da Igreja: Unidade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2F10586A-36A2-0B28-CBF7-8605FA512BE8}"/>
              </a:ext>
            </a:extLst>
          </p:cNvPr>
          <p:cNvSpPr txBox="1"/>
          <p:nvPr/>
        </p:nvSpPr>
        <p:spPr>
          <a:xfrm>
            <a:off x="5408645" y="1231640"/>
            <a:ext cx="2578359" cy="6567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800" b="1" dirty="0"/>
              <a:t>Unicidade</a:t>
            </a:r>
          </a:p>
        </p:txBody>
      </p:sp>
      <p:sp>
        <p:nvSpPr>
          <p:cNvPr id="7" name="Elipse 6">
            <a:extLst>
              <a:ext uri="{FF2B5EF4-FFF2-40B4-BE49-F238E27FC236}">
                <a16:creationId xmlns:a16="http://schemas.microsoft.com/office/drawing/2014/main" id="{7364DC25-3706-DBF0-92A2-D648125EDDE1}"/>
              </a:ext>
            </a:extLst>
          </p:cNvPr>
          <p:cNvSpPr/>
          <p:nvPr/>
        </p:nvSpPr>
        <p:spPr>
          <a:xfrm>
            <a:off x="8694348" y="2231062"/>
            <a:ext cx="3258166" cy="1312517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dirty="0">
                <a:solidFill>
                  <a:schemeClr val="bg1"/>
                </a:solidFill>
              </a:rPr>
              <a:t>Um só povo do N.T. (Igreja)</a:t>
            </a:r>
          </a:p>
        </p:txBody>
      </p:sp>
      <p:sp>
        <p:nvSpPr>
          <p:cNvPr id="9" name="Elipse 8">
            <a:extLst>
              <a:ext uri="{FF2B5EF4-FFF2-40B4-BE49-F238E27FC236}">
                <a16:creationId xmlns:a16="http://schemas.microsoft.com/office/drawing/2014/main" id="{ADCA2217-585D-F46B-6481-D476A1968E7E}"/>
              </a:ext>
            </a:extLst>
          </p:cNvPr>
          <p:cNvSpPr/>
          <p:nvPr/>
        </p:nvSpPr>
        <p:spPr>
          <a:xfrm>
            <a:off x="2168380" y="2231062"/>
            <a:ext cx="2603241" cy="1312517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dirty="0"/>
              <a:t>Um só povo do A.T.</a:t>
            </a:r>
          </a:p>
        </p:txBody>
      </p:sp>
      <p:sp>
        <p:nvSpPr>
          <p:cNvPr id="10" name="Seta: para a Direita 9">
            <a:extLst>
              <a:ext uri="{FF2B5EF4-FFF2-40B4-BE49-F238E27FC236}">
                <a16:creationId xmlns:a16="http://schemas.microsoft.com/office/drawing/2014/main" id="{BE943B2A-FB38-60B6-49C0-2A4A791435BE}"/>
              </a:ext>
            </a:extLst>
          </p:cNvPr>
          <p:cNvSpPr/>
          <p:nvPr/>
        </p:nvSpPr>
        <p:spPr>
          <a:xfrm>
            <a:off x="5306008" y="2231062"/>
            <a:ext cx="3099091" cy="112900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>
                <a:solidFill>
                  <a:schemeClr val="tx1"/>
                </a:solidFill>
              </a:rPr>
              <a:t>Que se prolonga</a:t>
            </a:r>
          </a:p>
        </p:txBody>
      </p:sp>
      <p:sp>
        <p:nvSpPr>
          <p:cNvPr id="12" name="Onda 11">
            <a:extLst>
              <a:ext uri="{FF2B5EF4-FFF2-40B4-BE49-F238E27FC236}">
                <a16:creationId xmlns:a16="http://schemas.microsoft.com/office/drawing/2014/main" id="{156DA28A-CF29-26FD-AC16-C374BB60723B}"/>
              </a:ext>
            </a:extLst>
          </p:cNvPr>
          <p:cNvSpPr/>
          <p:nvPr/>
        </p:nvSpPr>
        <p:spPr>
          <a:xfrm>
            <a:off x="5148278" y="3702770"/>
            <a:ext cx="3099091" cy="1464907"/>
          </a:xfrm>
          <a:prstGeom prst="wav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/>
              <a:t>Cristo tem um só corpo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8A144556-8289-55B5-BC83-197D197EF745}"/>
              </a:ext>
            </a:extLst>
          </p:cNvPr>
          <p:cNvSpPr txBox="1"/>
          <p:nvPr/>
        </p:nvSpPr>
        <p:spPr>
          <a:xfrm>
            <a:off x="2043404" y="5327780"/>
            <a:ext cx="98437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i="1" dirty="0"/>
              <a:t>Que estupendo mistério! Há um único Pai do universo, um único Logos do universo e também um único Espírito Santo, idêntico em todo lugar; há também uma única virgem que se tornou mãe, e me agrada chama-la Igreja (S. Clemente de Alexandria)</a:t>
            </a:r>
          </a:p>
        </p:txBody>
      </p:sp>
    </p:spTree>
    <p:extLst>
      <p:ext uri="{BB962C8B-B14F-4D97-AF65-F5344CB8AC3E}">
        <p14:creationId xmlns:p14="http://schemas.microsoft.com/office/powerpoint/2010/main" val="3839592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397635-09BB-36DB-1AF5-EBD8755906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630" y="418836"/>
            <a:ext cx="5832619" cy="831466"/>
          </a:xfrm>
        </p:spPr>
        <p:txBody>
          <a:bodyPr/>
          <a:lstStyle/>
          <a:p>
            <a:pPr algn="ctr"/>
            <a:r>
              <a:rPr lang="pt-BR" dirty="0"/>
              <a:t>Notas da Igreja: Unidade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3E2330AE-C7F6-612B-64B9-D30D3C7927E1}"/>
              </a:ext>
            </a:extLst>
          </p:cNvPr>
          <p:cNvSpPr txBox="1"/>
          <p:nvPr/>
        </p:nvSpPr>
        <p:spPr>
          <a:xfrm>
            <a:off x="5483290" y="834569"/>
            <a:ext cx="2578359" cy="6567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800" b="1" dirty="0"/>
              <a:t>Unicidade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2D357207-49C9-5329-8599-B12E3CB8A52A}"/>
              </a:ext>
            </a:extLst>
          </p:cNvPr>
          <p:cNvSpPr txBox="1"/>
          <p:nvPr/>
        </p:nvSpPr>
        <p:spPr>
          <a:xfrm>
            <a:off x="1473743" y="1566696"/>
            <a:ext cx="1024550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i="1" dirty="0"/>
              <a:t>E As Múltiplas Comunidades Eclesiais?</a:t>
            </a:r>
          </a:p>
          <a:p>
            <a:endParaRPr lang="pt-BR" sz="2400" dirty="0"/>
          </a:p>
          <a:p>
            <a:r>
              <a:rPr lang="pt-BR" sz="2400" dirty="0"/>
              <a:t>Resposta antiga X Resposta atual</a:t>
            </a:r>
          </a:p>
          <a:p>
            <a:endParaRPr lang="pt-BR" sz="2400" dirty="0"/>
          </a:p>
          <a:p>
            <a:r>
              <a:rPr lang="pt-BR" sz="2400" dirty="0"/>
              <a:t>Igreja de Cristo: todas as denominações cristãs onde haja realmente elementos eclesiais: Bíblia, fé, oração, caridade, renúncia ao pecado, batismo, ...</a:t>
            </a:r>
          </a:p>
          <a:p>
            <a:endParaRPr lang="pt-BR" sz="2400" dirty="0"/>
          </a:p>
          <a:p>
            <a:r>
              <a:rPr lang="pt-BR" sz="2400" b="1" i="1" dirty="0">
                <a:solidFill>
                  <a:srgbClr val="FF0000"/>
                </a:solidFill>
              </a:rPr>
              <a:t>Porém...</a:t>
            </a:r>
          </a:p>
          <a:p>
            <a:endParaRPr lang="pt-BR" sz="2400" dirty="0"/>
          </a:p>
          <a:p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70815282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acho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587</TotalTime>
  <Words>841</Words>
  <Application>Microsoft Office PowerPoint</Application>
  <PresentationFormat>Widescreen</PresentationFormat>
  <Paragraphs>142</Paragraphs>
  <Slides>21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21</vt:i4>
      </vt:variant>
    </vt:vector>
  </HeadingPairs>
  <TitlesOfParts>
    <vt:vector size="29" baseType="lpstr">
      <vt:lpstr>Arial</vt:lpstr>
      <vt:lpstr>Calibri</vt:lpstr>
      <vt:lpstr>Calibri Light</vt:lpstr>
      <vt:lpstr>Century Gothic</vt:lpstr>
      <vt:lpstr>Wingdings</vt:lpstr>
      <vt:lpstr>Wingdings 3</vt:lpstr>
      <vt:lpstr>Tema do Office</vt:lpstr>
      <vt:lpstr>Cacho</vt:lpstr>
      <vt:lpstr>Paróquia de N. S. da Conceição - Rio Bonito-RJ Encontros de Formação Permanente: Eclesiologia 2º Encontro</vt:lpstr>
      <vt:lpstr>Como é a Igreja?</vt:lpstr>
      <vt:lpstr>Como é a Igreja?</vt:lpstr>
      <vt:lpstr>As Notas da Igreja</vt:lpstr>
      <vt:lpstr>Romanidade</vt:lpstr>
      <vt:lpstr>As Notas da Igreja</vt:lpstr>
      <vt:lpstr>Notas da Igreja: Unidade</vt:lpstr>
      <vt:lpstr>Notas da Igreja: Unidade</vt:lpstr>
      <vt:lpstr>Notas da Igreja: Unidade</vt:lpstr>
      <vt:lpstr>Notas da Igreja: Unidade</vt:lpstr>
      <vt:lpstr>Notas da Igreja: Unidade</vt:lpstr>
      <vt:lpstr>Notas da Igreja: Unidade</vt:lpstr>
      <vt:lpstr>Notas da Igreja: Unidade</vt:lpstr>
      <vt:lpstr>Notas da Igreja: Unidade</vt:lpstr>
      <vt:lpstr>Notas da Igreja: Unidade</vt:lpstr>
      <vt:lpstr>Notas da Igreja: Unidade</vt:lpstr>
      <vt:lpstr>Notas da Igreja: Unidade</vt:lpstr>
      <vt:lpstr>Notas da Igreja: Unidade</vt:lpstr>
      <vt:lpstr>Notas da Igreja: Unidade</vt:lpstr>
      <vt:lpstr>Notas da Igreja: Unidade</vt:lpstr>
      <vt:lpstr>ECLESIOLOGIA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Paróquia de N. S. da Conceição Rio Bonito-RJ Encontros de Formação Permanente: Liturgia</dc:title>
  <dc:creator>Dr. Luiz Orlando</dc:creator>
  <cp:lastModifiedBy>Luís Orlando de Melo Faria</cp:lastModifiedBy>
  <cp:revision>14</cp:revision>
  <dcterms:created xsi:type="dcterms:W3CDTF">2019-03-18T23:27:15Z</dcterms:created>
  <dcterms:modified xsi:type="dcterms:W3CDTF">2023-03-15T03:09:12Z</dcterms:modified>
</cp:coreProperties>
</file>